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7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9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10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1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5954" r:id="rId1"/>
    <p:sldMasterId id="2147483661" r:id="rId2"/>
    <p:sldMasterId id="2147483700" r:id="rId3"/>
    <p:sldMasterId id="2147485915" r:id="rId4"/>
    <p:sldMasterId id="2147485941" r:id="rId5"/>
    <p:sldMasterId id="2147485928" r:id="rId6"/>
    <p:sldMasterId id="2147488002" r:id="rId7"/>
    <p:sldMasterId id="2147488665" r:id="rId8"/>
    <p:sldMasterId id="2147488672" r:id="rId9"/>
    <p:sldMasterId id="2147489812" r:id="rId10"/>
    <p:sldMasterId id="2147489826" r:id="rId11"/>
    <p:sldMasterId id="2147489833" r:id="rId12"/>
  </p:sldMasterIdLst>
  <p:notesMasterIdLst>
    <p:notesMasterId r:id="rId39"/>
  </p:notesMasterIdLst>
  <p:handoutMasterIdLst>
    <p:handoutMasterId r:id="rId40"/>
  </p:handoutMasterIdLst>
  <p:sldIdLst>
    <p:sldId id="373" r:id="rId13"/>
    <p:sldId id="440" r:id="rId14"/>
    <p:sldId id="446" r:id="rId15"/>
    <p:sldId id="421" r:id="rId16"/>
    <p:sldId id="478" r:id="rId17"/>
    <p:sldId id="453" r:id="rId18"/>
    <p:sldId id="455" r:id="rId19"/>
    <p:sldId id="463" r:id="rId20"/>
    <p:sldId id="464" r:id="rId21"/>
    <p:sldId id="465" r:id="rId22"/>
    <p:sldId id="466" r:id="rId23"/>
    <p:sldId id="467" r:id="rId24"/>
    <p:sldId id="468" r:id="rId25"/>
    <p:sldId id="470" r:id="rId26"/>
    <p:sldId id="471" r:id="rId27"/>
    <p:sldId id="472" r:id="rId28"/>
    <p:sldId id="473" r:id="rId29"/>
    <p:sldId id="474" r:id="rId30"/>
    <p:sldId id="475" r:id="rId31"/>
    <p:sldId id="476" r:id="rId32"/>
    <p:sldId id="469" r:id="rId33"/>
    <p:sldId id="477" r:id="rId34"/>
    <p:sldId id="371" r:id="rId35"/>
    <p:sldId id="386" r:id="rId36"/>
    <p:sldId id="462" r:id="rId37"/>
    <p:sldId id="431" r:id="rId38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0066CC"/>
    <a:srgbClr val="33C2FF"/>
    <a:srgbClr val="0000FF"/>
    <a:srgbClr val="55AC47"/>
    <a:srgbClr val="E57826"/>
    <a:srgbClr val="94A3B5"/>
    <a:srgbClr val="C5D9F1"/>
    <a:srgbClr val="3573A9"/>
    <a:srgbClr val="E6B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8269" autoAdjust="0"/>
  </p:normalViewPr>
  <p:slideViewPr>
    <p:cSldViewPr>
      <p:cViewPr varScale="1">
        <p:scale>
          <a:sx n="110" d="100"/>
          <a:sy n="110" d="100"/>
        </p:scale>
        <p:origin x="99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2157324050039768E-2"/>
          <c:y val="4.6667420616249566E-2"/>
          <c:w val="0.89842035878230941"/>
          <c:h val="0.80333533914800881"/>
        </c:manualLayout>
      </c:layout>
      <c:lineChart>
        <c:grouping val="standard"/>
        <c:varyColors val="0"/>
        <c:ser>
          <c:idx val="0"/>
          <c:order val="0"/>
          <c:tx>
            <c:strRef>
              <c:f>'ISD METRO HISTORY '!$C$9</c:f>
              <c:strCache>
                <c:ptCount val="1"/>
                <c:pt idx="0">
                  <c:v>Starts</c:v>
                </c:pt>
              </c:strCache>
            </c:strRef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cat>
            <c:strRef>
              <c:f>'ISD METRO HISTORY '!$B$11:$B$27</c:f>
              <c:strCache>
                <c:ptCount val="16"/>
                <c:pt idx="0">
                  <c:v>1Q11</c:v>
                </c:pt>
                <c:pt idx="1">
                  <c:v>2Q11</c:v>
                </c:pt>
                <c:pt idx="2">
                  <c:v>3Q11</c:v>
                </c:pt>
                <c:pt idx="3">
                  <c:v>4Q11</c:v>
                </c:pt>
                <c:pt idx="4">
                  <c:v>1Q12</c:v>
                </c:pt>
                <c:pt idx="5">
                  <c:v>2Q12</c:v>
                </c:pt>
                <c:pt idx="6">
                  <c:v>3Q12</c:v>
                </c:pt>
                <c:pt idx="7">
                  <c:v>4Q12</c:v>
                </c:pt>
                <c:pt idx="8">
                  <c:v>1Q13</c:v>
                </c:pt>
                <c:pt idx="9">
                  <c:v>2Q13</c:v>
                </c:pt>
                <c:pt idx="10">
                  <c:v>3Q13</c:v>
                </c:pt>
                <c:pt idx="11">
                  <c:v>4Q13</c:v>
                </c:pt>
                <c:pt idx="12">
                  <c:v>1Q14</c:v>
                </c:pt>
                <c:pt idx="13">
                  <c:v>2Q14</c:v>
                </c:pt>
                <c:pt idx="14">
                  <c:v>3Q14</c:v>
                </c:pt>
                <c:pt idx="15">
                  <c:v>4Q14</c:v>
                </c:pt>
              </c:strCache>
            </c:strRef>
          </c:cat>
          <c:val>
            <c:numRef>
              <c:f>'ISD METRO HISTORY '!$C$11:$C$27</c:f>
              <c:numCache>
                <c:formatCode>#,##0_);[Red]\(#,##0\)</c:formatCode>
                <c:ptCount val="17"/>
                <c:pt idx="0">
                  <c:v>65</c:v>
                </c:pt>
                <c:pt idx="1">
                  <c:v>88</c:v>
                </c:pt>
                <c:pt idx="2">
                  <c:v>67</c:v>
                </c:pt>
                <c:pt idx="3">
                  <c:v>89</c:v>
                </c:pt>
                <c:pt idx="4" formatCode="General">
                  <c:v>71</c:v>
                </c:pt>
                <c:pt idx="5" formatCode="General">
                  <c:v>102</c:v>
                </c:pt>
                <c:pt idx="6" formatCode="General">
                  <c:v>144</c:v>
                </c:pt>
                <c:pt idx="7" formatCode="General">
                  <c:v>104</c:v>
                </c:pt>
                <c:pt idx="8" formatCode="General">
                  <c:v>86</c:v>
                </c:pt>
                <c:pt idx="9" formatCode="General">
                  <c:v>123</c:v>
                </c:pt>
                <c:pt idx="10" formatCode="General">
                  <c:v>125</c:v>
                </c:pt>
                <c:pt idx="11" formatCode="General">
                  <c:v>100</c:v>
                </c:pt>
                <c:pt idx="12" formatCode="General">
                  <c:v>166</c:v>
                </c:pt>
                <c:pt idx="13" formatCode="General">
                  <c:v>125</c:v>
                </c:pt>
                <c:pt idx="14" formatCode="General">
                  <c:v>188</c:v>
                </c:pt>
                <c:pt idx="15" formatCode="General">
                  <c:v>180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'ISD METRO HISTORY '!$D$9</c:f>
              <c:strCache>
                <c:ptCount val="1"/>
                <c:pt idx="0">
                  <c:v>Closings</c:v>
                </c:pt>
              </c:strCache>
            </c:strRef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cat>
            <c:strRef>
              <c:f>'ISD METRO HISTORY '!$B$11:$B$27</c:f>
              <c:strCache>
                <c:ptCount val="16"/>
                <c:pt idx="0">
                  <c:v>1Q11</c:v>
                </c:pt>
                <c:pt idx="1">
                  <c:v>2Q11</c:v>
                </c:pt>
                <c:pt idx="2">
                  <c:v>3Q11</c:v>
                </c:pt>
                <c:pt idx="3">
                  <c:v>4Q11</c:v>
                </c:pt>
                <c:pt idx="4">
                  <c:v>1Q12</c:v>
                </c:pt>
                <c:pt idx="5">
                  <c:v>2Q12</c:v>
                </c:pt>
                <c:pt idx="6">
                  <c:v>3Q12</c:v>
                </c:pt>
                <c:pt idx="7">
                  <c:v>4Q12</c:v>
                </c:pt>
                <c:pt idx="8">
                  <c:v>1Q13</c:v>
                </c:pt>
                <c:pt idx="9">
                  <c:v>2Q13</c:v>
                </c:pt>
                <c:pt idx="10">
                  <c:v>3Q13</c:v>
                </c:pt>
                <c:pt idx="11">
                  <c:v>4Q13</c:v>
                </c:pt>
                <c:pt idx="12">
                  <c:v>1Q14</c:v>
                </c:pt>
                <c:pt idx="13">
                  <c:v>2Q14</c:v>
                </c:pt>
                <c:pt idx="14">
                  <c:v>3Q14</c:v>
                </c:pt>
                <c:pt idx="15">
                  <c:v>4Q14</c:v>
                </c:pt>
              </c:strCache>
            </c:strRef>
          </c:cat>
          <c:val>
            <c:numRef>
              <c:f>'ISD METRO HISTORY '!$D$11:$D$27</c:f>
              <c:numCache>
                <c:formatCode>General</c:formatCode>
                <c:ptCount val="17"/>
                <c:pt idx="0">
                  <c:v>52</c:v>
                </c:pt>
                <c:pt idx="1">
                  <c:v>69</c:v>
                </c:pt>
                <c:pt idx="2">
                  <c:v>86</c:v>
                </c:pt>
                <c:pt idx="3">
                  <c:v>82</c:v>
                </c:pt>
                <c:pt idx="4">
                  <c:v>92</c:v>
                </c:pt>
                <c:pt idx="5">
                  <c:v>60</c:v>
                </c:pt>
                <c:pt idx="6">
                  <c:v>129</c:v>
                </c:pt>
                <c:pt idx="7">
                  <c:v>124</c:v>
                </c:pt>
                <c:pt idx="8">
                  <c:v>77</c:v>
                </c:pt>
                <c:pt idx="9">
                  <c:v>95</c:v>
                </c:pt>
                <c:pt idx="10">
                  <c:v>116</c:v>
                </c:pt>
                <c:pt idx="11">
                  <c:v>97</c:v>
                </c:pt>
                <c:pt idx="12">
                  <c:v>116</c:v>
                </c:pt>
                <c:pt idx="13">
                  <c:v>115</c:v>
                </c:pt>
                <c:pt idx="14">
                  <c:v>136</c:v>
                </c:pt>
                <c:pt idx="15">
                  <c:v>147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'ISD METRO HISTORY '!$E$9</c:f>
              <c:strCache>
                <c:ptCount val="1"/>
                <c:pt idx="0">
                  <c:v>Inventory</c:v>
                </c:pt>
              </c:strCache>
            </c:strRef>
          </c:tx>
          <c:cat>
            <c:strRef>
              <c:f>'ISD METRO HISTORY '!$B$11:$B$27</c:f>
              <c:strCache>
                <c:ptCount val="16"/>
                <c:pt idx="0">
                  <c:v>1Q11</c:v>
                </c:pt>
                <c:pt idx="1">
                  <c:v>2Q11</c:v>
                </c:pt>
                <c:pt idx="2">
                  <c:v>3Q11</c:v>
                </c:pt>
                <c:pt idx="3">
                  <c:v>4Q11</c:v>
                </c:pt>
                <c:pt idx="4">
                  <c:v>1Q12</c:v>
                </c:pt>
                <c:pt idx="5">
                  <c:v>2Q12</c:v>
                </c:pt>
                <c:pt idx="6">
                  <c:v>3Q12</c:v>
                </c:pt>
                <c:pt idx="7">
                  <c:v>4Q12</c:v>
                </c:pt>
                <c:pt idx="8">
                  <c:v>1Q13</c:v>
                </c:pt>
                <c:pt idx="9">
                  <c:v>2Q13</c:v>
                </c:pt>
                <c:pt idx="10">
                  <c:v>3Q13</c:v>
                </c:pt>
                <c:pt idx="11">
                  <c:v>4Q13</c:v>
                </c:pt>
                <c:pt idx="12">
                  <c:v>1Q14</c:v>
                </c:pt>
                <c:pt idx="13">
                  <c:v>2Q14</c:v>
                </c:pt>
                <c:pt idx="14">
                  <c:v>3Q14</c:v>
                </c:pt>
                <c:pt idx="15">
                  <c:v>4Q14</c:v>
                </c:pt>
              </c:strCache>
            </c:strRef>
          </c:cat>
          <c:val>
            <c:numRef>
              <c:f>'ISD METRO HISTORY '!$E$11:$E$27</c:f>
              <c:numCache>
                <c:formatCode>General</c:formatCode>
                <c:ptCount val="17"/>
                <c:pt idx="0">
                  <c:v>173</c:v>
                </c:pt>
                <c:pt idx="1">
                  <c:v>193</c:v>
                </c:pt>
                <c:pt idx="2">
                  <c:v>174</c:v>
                </c:pt>
                <c:pt idx="3">
                  <c:v>208</c:v>
                </c:pt>
                <c:pt idx="4">
                  <c:v>187</c:v>
                </c:pt>
                <c:pt idx="5">
                  <c:v>229</c:v>
                </c:pt>
                <c:pt idx="6">
                  <c:v>244</c:v>
                </c:pt>
                <c:pt idx="7">
                  <c:v>224</c:v>
                </c:pt>
                <c:pt idx="8">
                  <c:v>233</c:v>
                </c:pt>
                <c:pt idx="9">
                  <c:v>261</c:v>
                </c:pt>
                <c:pt idx="10">
                  <c:v>277</c:v>
                </c:pt>
                <c:pt idx="11">
                  <c:v>280</c:v>
                </c:pt>
                <c:pt idx="12">
                  <c:v>330</c:v>
                </c:pt>
                <c:pt idx="13">
                  <c:v>340</c:v>
                </c:pt>
                <c:pt idx="14">
                  <c:v>392</c:v>
                </c:pt>
                <c:pt idx="15">
                  <c:v>425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0502352"/>
        <c:axId val="480502744"/>
      </c:lineChart>
      <c:catAx>
        <c:axId val="480502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80502744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480502744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#,##0_);[Red]\(#,##0\)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80502352"/>
        <c:crosses val="autoZero"/>
        <c:crossBetween val="midCat"/>
      </c:valAx>
      <c:spPr>
        <a:solidFill>
          <a:sysClr val="window" lastClr="FFFFFF">
            <a:lumMod val="95000"/>
          </a:sysClr>
        </a:solidFill>
        <a:ln w="12700">
          <a:solidFill>
            <a:schemeClr val="bg1">
              <a:lumMod val="85000"/>
            </a:schemeClr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3088257471749577"/>
          <c:y val="5.5106669358637859E-2"/>
          <c:w val="0.39478121915894326"/>
          <c:h val="8.6912889102636615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0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City of Boerne Projected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Home Starts</a:t>
            </a:r>
          </a:p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Growth, 2015-2025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31581154964934427"/>
          <c:y val="3.31685622630504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849716058219995"/>
          <c:y val="0.23119449831382352"/>
          <c:w val="0.72636925424888266"/>
          <c:h val="0.513487698310708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New Homes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numCache>
            </c:numRef>
          </c:cat>
          <c:val>
            <c:numRef>
              <c:f>Sheet1!$B$2:$B$12</c:f>
              <c:numCache>
                <c:formatCode>#,##0</c:formatCode>
                <c:ptCount val="11"/>
                <c:pt idx="0">
                  <c:v>275</c:v>
                </c:pt>
                <c:pt idx="1">
                  <c:v>300</c:v>
                </c:pt>
                <c:pt idx="2">
                  <c:v>325</c:v>
                </c:pt>
                <c:pt idx="3">
                  <c:v>350</c:v>
                </c:pt>
                <c:pt idx="4">
                  <c:v>429</c:v>
                </c:pt>
                <c:pt idx="5">
                  <c:v>466</c:v>
                </c:pt>
                <c:pt idx="6">
                  <c:v>459</c:v>
                </c:pt>
                <c:pt idx="7">
                  <c:v>475</c:v>
                </c:pt>
                <c:pt idx="8">
                  <c:v>450</c:v>
                </c:pt>
                <c:pt idx="9">
                  <c:v>455</c:v>
                </c:pt>
                <c:pt idx="10">
                  <c:v>454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9898240"/>
        <c:axId val="479897848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Population (City)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numCache>
            </c:numRef>
          </c:cat>
          <c:val>
            <c:numRef>
              <c:f>Sheet1!$C$2:$C$12</c:f>
              <c:numCache>
                <c:formatCode>#,##0</c:formatCode>
                <c:ptCount val="11"/>
                <c:pt idx="0">
                  <c:v>679</c:v>
                </c:pt>
                <c:pt idx="1">
                  <c:v>741</c:v>
                </c:pt>
                <c:pt idx="2">
                  <c:v>803</c:v>
                </c:pt>
                <c:pt idx="3">
                  <c:v>865</c:v>
                </c:pt>
                <c:pt idx="4">
                  <c:v>1060</c:v>
                </c:pt>
                <c:pt idx="5">
                  <c:v>1151</c:v>
                </c:pt>
                <c:pt idx="6">
                  <c:v>1134</c:v>
                </c:pt>
                <c:pt idx="7">
                  <c:v>1173</c:v>
                </c:pt>
                <c:pt idx="8">
                  <c:v>1112</c:v>
                </c:pt>
                <c:pt idx="9">
                  <c:v>1124</c:v>
                </c:pt>
                <c:pt idx="10">
                  <c:v>1121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9899024"/>
        <c:axId val="479898632"/>
      </c:lineChart>
      <c:valAx>
        <c:axId val="479897848"/>
        <c:scaling>
          <c:orientation val="minMax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Total New Homes</a:t>
                </a:r>
              </a:p>
            </c:rich>
          </c:tx>
          <c:layout>
            <c:manualLayout>
              <c:xMode val="edge"/>
              <c:yMode val="edge"/>
              <c:x val="0.97228056596428325"/>
              <c:y val="0.344229221347331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9898240"/>
        <c:crosses val="max"/>
        <c:crossBetween val="between"/>
      </c:valAx>
      <c:catAx>
        <c:axId val="4798982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79897848"/>
        <c:crosses val="autoZero"/>
        <c:auto val="1"/>
        <c:lblAlgn val="ctr"/>
        <c:lblOffset val="100"/>
        <c:noMultiLvlLbl val="0"/>
      </c:catAx>
      <c:valAx>
        <c:axId val="479898632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Population (City)</a:t>
                </a:r>
              </a:p>
            </c:rich>
          </c:tx>
          <c:layout>
            <c:manualLayout>
              <c:xMode val="edge"/>
              <c:yMode val="edge"/>
              <c:x val="7.5266250343076518E-2"/>
              <c:y val="0.3520513269174686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9899024"/>
        <c:crosses val="autoZero"/>
        <c:crossBetween val="between"/>
      </c:valAx>
      <c:catAx>
        <c:axId val="4798990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79898632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2014/15</a:t>
            </a:r>
            <a:r>
              <a:rPr lang="en-US" sz="1200" b="1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STUDENT RACE/ETHNICITY TOTALS</a:t>
            </a:r>
            <a:endParaRPr lang="en-US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333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6085958005249344E-2"/>
          <c:y val="0.24650356112078883"/>
          <c:w val="0.81388888888888888"/>
          <c:h val="0.66745953630796151"/>
        </c:manualLayout>
      </c:layout>
      <c:pie3D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25400">
                <a:noFill/>
              </a:ln>
              <a:effectLst/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noFill/>
              </a:ln>
              <a:effectLst/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noFill/>
              </a:ln>
              <a:effectLst/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noFill/>
              </a:ln>
              <a:effectLst/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noFill/>
              </a:ln>
              <a:effectLst/>
              <a:sp3d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0.17499989063867022"/>
                  <c:y val="0.1781846019247594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180555555555552"/>
                      <c:h val="0.15625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9899899785254116"/>
                  <c:y val="-0.1976241251093613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556933508311453"/>
                      <c:h val="0.1432407407407407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2.1919255547602004E-2"/>
                  <c:y val="-0.163799212598425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983583870198041"/>
                      <c:h val="0.11805555555555555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4.3747977600287945E-2"/>
                  <c:y val="-2.164045518881862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10959156421242"/>
                      <c:h val="0.16666659618404253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5.6298188055440436E-2"/>
                  <c:y val="0.1597404912043172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608325275130082"/>
                      <c:h val="0.2453704545579492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0.19579068241469816"/>
                  <c:y val="-0.3207407407407407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7.4002847942683915E-3"/>
                  <c:y val="-2.195137066200056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RACE_ED!$R$12:$R$18</c:f>
              <c:strCache>
                <c:ptCount val="7"/>
                <c:pt idx="0">
                  <c:v>HISPANIC/LATINO</c:v>
                </c:pt>
                <c:pt idx="1">
                  <c:v>AM. INDIAN/ALASKA NATIVE</c:v>
                </c:pt>
                <c:pt idx="2">
                  <c:v>ASIAN</c:v>
                </c:pt>
                <c:pt idx="3">
                  <c:v>BLACK/AFRICAN AMERICAN</c:v>
                </c:pt>
                <c:pt idx="4">
                  <c:v>NATIVE HAWAIIAN/PACIFIC ISLANDER</c:v>
                </c:pt>
                <c:pt idx="5">
                  <c:v>WHITE</c:v>
                </c:pt>
                <c:pt idx="6">
                  <c:v>MORE THAN ONE</c:v>
                </c:pt>
              </c:strCache>
            </c:strRef>
          </c:cat>
          <c:val>
            <c:numRef>
              <c:f>RACE_ED!$S$12:$S$18</c:f>
              <c:numCache>
                <c:formatCode>#,##0</c:formatCode>
                <c:ptCount val="7"/>
                <c:pt idx="0">
                  <c:v>2174</c:v>
                </c:pt>
                <c:pt idx="1">
                  <c:v>32</c:v>
                </c:pt>
                <c:pt idx="2">
                  <c:v>68</c:v>
                </c:pt>
                <c:pt idx="3">
                  <c:v>42</c:v>
                </c:pt>
                <c:pt idx="4">
                  <c:v>8</c:v>
                </c:pt>
                <c:pt idx="5">
                  <c:v>5071</c:v>
                </c:pt>
                <c:pt idx="6">
                  <c:v>129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810" cy="479733"/>
          </a:xfrm>
          <a:prstGeom prst="rect">
            <a:avLst/>
          </a:prstGeom>
        </p:spPr>
        <p:txBody>
          <a:bodyPr vert="horz" lIns="96846" tIns="48422" rIns="96846" bIns="48422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737" y="0"/>
            <a:ext cx="3169810" cy="479733"/>
          </a:xfrm>
          <a:prstGeom prst="rect">
            <a:avLst/>
          </a:prstGeom>
        </p:spPr>
        <p:txBody>
          <a:bodyPr vert="horz" lIns="96846" tIns="48422" rIns="96846" bIns="48422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53B1CE88-EC10-42F0-8268-3514600865A2}" type="datetimeFigureOut">
              <a:rPr lang="en-US"/>
              <a:pPr>
                <a:defRPr/>
              </a:pPr>
              <a:t>3/27/2015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830"/>
            <a:ext cx="3169810" cy="479733"/>
          </a:xfrm>
          <a:prstGeom prst="rect">
            <a:avLst/>
          </a:prstGeom>
        </p:spPr>
        <p:txBody>
          <a:bodyPr vert="horz" lIns="96846" tIns="48422" rIns="96846" bIns="48422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737" y="9119830"/>
            <a:ext cx="3169810" cy="479733"/>
          </a:xfrm>
          <a:prstGeom prst="rect">
            <a:avLst/>
          </a:prstGeom>
        </p:spPr>
        <p:txBody>
          <a:bodyPr vert="horz" wrap="square" lIns="96846" tIns="48422" rIns="96846" bIns="4842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A3CFD39-CCA5-4ABE-8960-523CA7A2B43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6831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810" cy="479733"/>
          </a:xfrm>
          <a:prstGeom prst="rect">
            <a:avLst/>
          </a:prstGeom>
        </p:spPr>
        <p:txBody>
          <a:bodyPr vert="horz" lIns="96834" tIns="48417" rIns="96834" bIns="48417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737" y="0"/>
            <a:ext cx="3169810" cy="479733"/>
          </a:xfrm>
          <a:prstGeom prst="rect">
            <a:avLst/>
          </a:prstGeom>
        </p:spPr>
        <p:txBody>
          <a:bodyPr vert="horz" lIns="96834" tIns="48417" rIns="96834" bIns="48417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F14D6EC-E2C4-4E13-90F0-9D796D9FDF08}" type="datetimeFigureOut">
              <a:rPr lang="en-US"/>
              <a:pPr>
                <a:defRPr/>
              </a:pPr>
              <a:t>3/27/2015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834" tIns="48417" rIns="96834" bIns="48417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513" y="4561554"/>
            <a:ext cx="5850176" cy="4319230"/>
          </a:xfrm>
          <a:prstGeom prst="rect">
            <a:avLst/>
          </a:prstGeom>
        </p:spPr>
        <p:txBody>
          <a:bodyPr vert="horz" lIns="96834" tIns="48417" rIns="96834" bIns="48417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830"/>
            <a:ext cx="3169810" cy="479733"/>
          </a:xfrm>
          <a:prstGeom prst="rect">
            <a:avLst/>
          </a:prstGeom>
        </p:spPr>
        <p:txBody>
          <a:bodyPr vert="horz" lIns="96834" tIns="48417" rIns="96834" bIns="48417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737" y="9119830"/>
            <a:ext cx="3169810" cy="479733"/>
          </a:xfrm>
          <a:prstGeom prst="rect">
            <a:avLst/>
          </a:prstGeom>
        </p:spPr>
        <p:txBody>
          <a:bodyPr vert="horz" wrap="square" lIns="96834" tIns="48417" rIns="96834" bIns="4841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E1847B2-E248-4B11-8CBE-39621E6E6B0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436072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369" indent="-29591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3645" indent="-2367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102" indent="-2367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0561" indent="-2367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4019" indent="-236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77477" indent="-236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0935" indent="-236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24393" indent="-236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6E7439A-C2B0-4A62-8691-D86E6F2B3FB0}" type="slidenum">
              <a:rPr lang="en-US" altLang="en-US" smtClean="0">
                <a:latin typeface="Calibri" panose="020F0502020204030204" pitchFamily="34" charset="0"/>
              </a:rPr>
              <a:pPr/>
              <a:t>1</a:t>
            </a:fld>
            <a:endParaRPr lang="en-US" altLang="en-US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873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369" indent="-29591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3645" indent="-2367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7102" indent="-2367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0561" indent="-2367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4019" indent="-236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77477" indent="-236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0935" indent="-236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24393" indent="-236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D084204-C6FF-48F8-8036-823DAB182C4D}" type="slidenum">
              <a:rPr lang="en-US" altLang="en-US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2</a:t>
            </a:fld>
            <a:endParaRPr lang="en-US" altLang="en-US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994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847B2-E248-4B11-8CBE-39621E6E6B0D}" type="slidenum">
              <a:rPr lang="en-US" altLang="en-US" smtClean="0"/>
              <a:pPr>
                <a:defRPr/>
              </a:pPr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59746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 - QR 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5" t="10645"/>
          <a:stretch>
            <a:fillRect/>
          </a:stretch>
        </p:blipFill>
        <p:spPr bwMode="auto">
          <a:xfrm>
            <a:off x="6375400" y="5051425"/>
            <a:ext cx="2747963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6708774" y="342674"/>
            <a:ext cx="2206625" cy="183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r"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r"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38144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7886700" cy="457200"/>
          </a:xfrm>
        </p:spPr>
        <p:txBody>
          <a:bodyPr/>
          <a:lstStyle>
            <a:lvl1pPr>
              <a:defRPr sz="28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990600" y="533400"/>
            <a:ext cx="7886700" cy="380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EB49416-8CFF-4C40-A73D-86C741D908E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08804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363776"/>
            <a:ext cx="6534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04279B7-75D0-4952-8BD3-CA5F02CD1E9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71145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F08BF8F-36FD-4CCA-A8EC-F0E07BB3A07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5503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722959" cy="2286000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90600" y="242095"/>
            <a:ext cx="7291388" cy="5000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7EA258F-5742-463F-8672-DF09247E35D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3756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363776"/>
            <a:ext cx="6534150" cy="435133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670756F-187D-492E-B108-68DD678EE99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59193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791F425-1579-4C18-9B5B-60C34748C9E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17882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28600"/>
            <a:ext cx="7772400" cy="457200"/>
          </a:xfrm>
        </p:spPr>
        <p:txBody>
          <a:bodyPr/>
          <a:lstStyle>
            <a:lvl1pPr algn="l"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4572000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83B31FB-4D7F-4D1B-8E7D-80C06F23BFD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19166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363776"/>
            <a:ext cx="6534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C6F2E3F-B9BD-4E5A-A07A-762B07D5C0D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55025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2384ED-FABD-41FD-B459-4477424688B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26362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722959" cy="2286000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90600" y="242095"/>
            <a:ext cx="7291388" cy="5000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391466E-0A60-4B84-97EF-621845F8EAF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08643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5" t="10645"/>
          <a:stretch>
            <a:fillRect/>
          </a:stretch>
        </p:blipFill>
        <p:spPr bwMode="auto">
          <a:xfrm>
            <a:off x="6375400" y="5051425"/>
            <a:ext cx="2747963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833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304800"/>
            <a:ext cx="7772400" cy="457200"/>
          </a:xfrm>
        </p:spPr>
        <p:txBody>
          <a:bodyPr/>
          <a:lstStyle>
            <a:lvl1pPr algn="l"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4572000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282C3E6-DAB1-47B8-BC26-CE4B4FB6882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336594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363776"/>
            <a:ext cx="6534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B7565BC-8104-4648-A672-5BEFD0D66B5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265740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6A1EEA5-CACD-4484-90E6-3C0BB7A5211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989088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722959" cy="2286000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90600" y="242095"/>
            <a:ext cx="7291388" cy="5000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6E8EAB9-CA37-4CF2-BB91-2C74E128A59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347455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363776"/>
            <a:ext cx="6534150" cy="435133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A8674B6-DE17-4432-B3E1-8B4950D29E1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810333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C529A10-7922-4717-91E3-D39658975F1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066380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7886700" cy="457200"/>
          </a:xfrm>
        </p:spPr>
        <p:txBody>
          <a:bodyPr/>
          <a:lstStyle>
            <a:lvl1pPr>
              <a:defRPr sz="28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990600" y="533400"/>
            <a:ext cx="7886700" cy="380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664DBAD-F451-4BA7-BC7C-F85F29FEA5F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991343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304800"/>
            <a:ext cx="7772400" cy="457200"/>
          </a:xfrm>
        </p:spPr>
        <p:txBody>
          <a:bodyPr anchor="t"/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4648200"/>
            <a:ext cx="6223907" cy="1219200"/>
          </a:xfrm>
          <a:prstGeom prst="rect">
            <a:avLst/>
          </a:prstGeom>
        </p:spPr>
        <p:txBody>
          <a:bodyPr/>
          <a:lstStyle>
            <a:lvl1pPr marL="342900" indent="-342900" algn="l">
              <a:buFont typeface="Arial" panose="020B0604020202020204" pitchFamily="34" charset="0"/>
              <a:buChar char="•"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2925CF4-19E7-491D-ACEB-565E4FD375A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422734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391443"/>
            <a:ext cx="66675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D9CA327-8B69-4BB2-AF7F-C15054D685E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156075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7886700" cy="457200"/>
          </a:xfrm>
        </p:spPr>
        <p:txBody>
          <a:bodyPr anchor="t"/>
          <a:lstStyle>
            <a:lvl1pPr>
              <a:defRPr sz="28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990600" y="533400"/>
            <a:ext cx="7886700" cy="380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9F34248-D04E-4E4B-BB8C-08C1E67E515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23945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present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4" t="-624" r="-2" b="-2"/>
          <a:stretch>
            <a:fillRect/>
          </a:stretch>
        </p:blipFill>
        <p:spPr bwMode="auto">
          <a:xfrm>
            <a:off x="1984375" y="2136775"/>
            <a:ext cx="2740025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0401" y="228600"/>
            <a:ext cx="1828800" cy="6324600"/>
          </a:xfrm>
        </p:spPr>
        <p:txBody>
          <a:bodyPr vert="eaVert">
            <a:normAutofit/>
          </a:bodyPr>
          <a:lstStyle>
            <a:lvl1pPr algn="ctr">
              <a:defRPr sz="4000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304800" y="304800"/>
            <a:ext cx="2514600" cy="183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/>
            </a:lvl1pPr>
            <a:lvl2pPr algn="l"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0951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886700" cy="473074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3048000"/>
            <a:ext cx="3868340" cy="1304925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txBody>
          <a:bodyPr anchor="b"/>
          <a:lstStyle>
            <a:lvl1pPr algn="ctr">
              <a:defRPr lang="en-US" sz="2400" b="1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47999"/>
            <a:ext cx="3887391" cy="1304925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txBody>
          <a:bodyPr/>
          <a:lstStyle>
            <a:lvl1pPr>
              <a:defRPr lang="en-US" sz="1600" smtClean="0">
                <a:solidFill>
                  <a:schemeClr val="bg1"/>
                </a:solidFill>
              </a:defRPr>
            </a:lvl1pPr>
            <a:lvl2pPr>
              <a:defRPr lang="en-US" sz="1400" smtClean="0">
                <a:solidFill>
                  <a:schemeClr val="bg1"/>
                </a:solidFill>
              </a:defRPr>
            </a:lvl2pPr>
            <a:lvl3pPr>
              <a:defRPr lang="en-US" sz="1200" smtClean="0">
                <a:solidFill>
                  <a:schemeClr val="bg1"/>
                </a:solidFill>
              </a:defRPr>
            </a:lvl3pPr>
            <a:lvl4pPr>
              <a:defRPr lang="en-US" sz="1100" smtClean="0">
                <a:solidFill>
                  <a:schemeClr val="bg1"/>
                </a:solidFill>
              </a:defRPr>
            </a:lvl4pPr>
            <a:lvl5pPr>
              <a:defRPr lang="en-US" sz="11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A349924-9D1D-4927-96AB-0FB7B3C3566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753657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862F097-E695-4A1B-8A09-F64B3F72C19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071075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27100" y="219075"/>
            <a:ext cx="7531100" cy="59531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5740A5-BD13-41BB-A8D8-24C39C96DACC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72337506"/>
      </p:ext>
    </p:extLst>
  </p:cSld>
  <p:clrMapOvr>
    <a:masterClrMapping/>
  </p:clrMapOvr>
  <p:transition spd="slow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363776"/>
            <a:ext cx="6534150" cy="435133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321A7B6-FA3A-40B1-BC10-6C2DEDD5BEB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384380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8050CE0-8F53-4A55-8C78-7240A20C954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426175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304800"/>
            <a:ext cx="7772400" cy="457200"/>
          </a:xfrm>
        </p:spPr>
        <p:txBody>
          <a:bodyPr anchor="t"/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4648200"/>
            <a:ext cx="6223907" cy="1219200"/>
          </a:xfrm>
          <a:prstGeom prst="rect">
            <a:avLst/>
          </a:prstGeom>
        </p:spPr>
        <p:txBody>
          <a:bodyPr/>
          <a:lstStyle>
            <a:lvl1pPr marL="342900" indent="-342900" algn="l">
              <a:buFont typeface="Arial" panose="020B0604020202020204" pitchFamily="34" charset="0"/>
              <a:buChar char="•"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51249E7-C9A3-4749-8F45-7F082E97C1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4904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391443"/>
            <a:ext cx="66675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59566B1-7FD3-4EA6-BAF2-2D19A4435A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6583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7886700" cy="457200"/>
          </a:xfrm>
        </p:spPr>
        <p:txBody>
          <a:bodyPr anchor="t"/>
          <a:lstStyle>
            <a:lvl1pPr>
              <a:defRPr sz="28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990600" y="533400"/>
            <a:ext cx="7886700" cy="380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272587-7A4F-4B13-A3AC-107B854BC3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2973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886700" cy="473074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3048000"/>
            <a:ext cx="3868340" cy="1304925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txBody>
          <a:bodyPr anchor="b"/>
          <a:lstStyle>
            <a:lvl1pPr algn="ctr">
              <a:defRPr lang="en-US" sz="2400" b="1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47999"/>
            <a:ext cx="3887391" cy="1304925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txBody>
          <a:bodyPr/>
          <a:lstStyle>
            <a:lvl1pPr>
              <a:defRPr lang="en-US" sz="1600" smtClean="0">
                <a:solidFill>
                  <a:schemeClr val="bg1"/>
                </a:solidFill>
              </a:defRPr>
            </a:lvl1pPr>
            <a:lvl2pPr>
              <a:defRPr lang="en-US" sz="1400" smtClean="0">
                <a:solidFill>
                  <a:schemeClr val="bg1"/>
                </a:solidFill>
              </a:defRPr>
            </a:lvl2pPr>
            <a:lvl3pPr>
              <a:defRPr lang="en-US" sz="1200" smtClean="0">
                <a:solidFill>
                  <a:schemeClr val="bg1"/>
                </a:solidFill>
              </a:defRPr>
            </a:lvl3pPr>
            <a:lvl4pPr>
              <a:defRPr lang="en-US" sz="1100" smtClean="0">
                <a:solidFill>
                  <a:schemeClr val="bg1"/>
                </a:solidFill>
              </a:defRPr>
            </a:lvl4pPr>
            <a:lvl5pPr>
              <a:defRPr lang="en-US" sz="11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76E68F0-3763-437E-A908-0B09E35A55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0601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DEDD521-F55D-4C07-AB16-7DB53CFCC9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692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28600"/>
            <a:ext cx="7772400" cy="461963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2ABDD9A-AC11-4A63-918A-1066EA77ECC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761192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27100" y="219075"/>
            <a:ext cx="7531100" cy="59531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F80F6AF-CCEC-4AC6-B2DD-F32E1F6F0CD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412922"/>
      </p:ext>
    </p:extLst>
  </p:cSld>
  <p:clrMapOvr>
    <a:masterClrMapping/>
  </p:clrMapOvr>
  <p:transition spd="slow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304800"/>
            <a:ext cx="7772400" cy="457200"/>
          </a:xfrm>
        </p:spPr>
        <p:txBody>
          <a:bodyPr anchor="t"/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4648200"/>
            <a:ext cx="6223907" cy="1219200"/>
          </a:xfrm>
          <a:prstGeom prst="rect">
            <a:avLst/>
          </a:prstGeom>
        </p:spPr>
        <p:txBody>
          <a:bodyPr/>
          <a:lstStyle>
            <a:lvl1pPr marL="342900" indent="-342900" algn="l">
              <a:buFont typeface="Arial" panose="020B0604020202020204" pitchFamily="34" charset="0"/>
              <a:buChar char="•"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E72C699-0688-4AC5-99B0-33BB5819F2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19145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391443"/>
            <a:ext cx="66675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3E79F86-AEE5-4CD2-901C-CD80C507EA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46693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7886700" cy="457200"/>
          </a:xfrm>
        </p:spPr>
        <p:txBody>
          <a:bodyPr anchor="t"/>
          <a:lstStyle>
            <a:lvl1pPr>
              <a:defRPr sz="28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990600" y="533400"/>
            <a:ext cx="7886700" cy="380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F50ED6D-4363-41AA-9692-8D8485DE1E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1378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886700" cy="473074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3048000"/>
            <a:ext cx="3868340" cy="1304925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txBody>
          <a:bodyPr anchor="b"/>
          <a:lstStyle>
            <a:lvl1pPr algn="ctr">
              <a:defRPr lang="en-US" sz="2400" b="1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47999"/>
            <a:ext cx="3887391" cy="1304925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txBody>
          <a:bodyPr/>
          <a:lstStyle>
            <a:lvl1pPr>
              <a:defRPr lang="en-US" sz="1600" smtClean="0">
                <a:solidFill>
                  <a:schemeClr val="bg1"/>
                </a:solidFill>
              </a:defRPr>
            </a:lvl1pPr>
            <a:lvl2pPr>
              <a:defRPr lang="en-US" sz="1400" smtClean="0">
                <a:solidFill>
                  <a:schemeClr val="bg1"/>
                </a:solidFill>
              </a:defRPr>
            </a:lvl2pPr>
            <a:lvl3pPr>
              <a:defRPr lang="en-US" sz="1200" smtClean="0">
                <a:solidFill>
                  <a:schemeClr val="bg1"/>
                </a:solidFill>
              </a:defRPr>
            </a:lvl3pPr>
            <a:lvl4pPr>
              <a:defRPr lang="en-US" sz="1100" smtClean="0">
                <a:solidFill>
                  <a:schemeClr val="bg1"/>
                </a:solidFill>
              </a:defRPr>
            </a:lvl4pPr>
            <a:lvl5pPr>
              <a:defRPr lang="en-US" sz="11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135AD1F-8340-405D-8A23-1CCFFE2585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85150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A42569A-53E3-4932-942D-C2E3DB6DC1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4776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27100" y="219075"/>
            <a:ext cx="7531100" cy="59531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613328"/>
      </p:ext>
    </p:extLst>
  </p:cSld>
  <p:clrMapOvr>
    <a:masterClrMapping/>
  </p:clrMapOvr>
  <p:transition spd="slow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304800"/>
            <a:ext cx="7772400" cy="457200"/>
          </a:xfrm>
        </p:spPr>
        <p:txBody>
          <a:bodyPr/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4572000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C9AC798-908D-478F-93D0-CC8D4B859D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66501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7886700" cy="457200"/>
          </a:xfrm>
        </p:spPr>
        <p:txBody>
          <a:bodyPr/>
          <a:lstStyle>
            <a:lvl1pPr>
              <a:defRPr sz="28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990600" y="533400"/>
            <a:ext cx="7886700" cy="380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321D293-057C-45C2-B88C-7765C4018E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18181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363776"/>
            <a:ext cx="6534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753AB07-0DC8-4D75-BBAB-7F0ADFE502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239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19200"/>
            <a:ext cx="6566807" cy="4351338"/>
          </a:xfrm>
          <a:prstGeom prst="rect">
            <a:avLst/>
          </a:prstGeom>
          <a:noFill/>
          <a:ln w="28575">
            <a:noFill/>
          </a:ln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16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90600" y="228600"/>
            <a:ext cx="7772400" cy="461963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660BB7F-973F-4FDC-AAE4-AA7A21B3DFE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89716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6B56FAB-FD8F-4893-84DA-39C82B9594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40106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722959" cy="2286000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90600" y="242095"/>
            <a:ext cx="7291388" cy="5000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B92E30-CD9A-468B-B683-2AAF3DF000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1542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7886700" cy="457200"/>
          </a:xfrm>
        </p:spPr>
        <p:txBody>
          <a:bodyPr anchor="t"/>
          <a:lstStyle>
            <a:lvl1pPr>
              <a:defRPr sz="28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990600" y="533400"/>
            <a:ext cx="7886700" cy="380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F535322-735F-44D9-84D0-11D85BA5362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62974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49C42AA-C8AC-4E28-95A1-3CA407806F0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02025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1905000"/>
            <a:ext cx="4629150" cy="1908174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1295400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txBody>
          <a:bodyPr/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990600" y="228600"/>
            <a:ext cx="7772400" cy="461963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F761F73-D51E-48A3-897C-5366101FC7A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2708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304800"/>
            <a:ext cx="7772400" cy="457200"/>
          </a:xfrm>
        </p:spPr>
        <p:txBody>
          <a:bodyPr/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4572000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31F3813-CE4A-4C7D-A6C7-AF525D189E6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30217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7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3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8" t="11877" b="10403"/>
          <a:stretch>
            <a:fillRect/>
          </a:stretch>
        </p:blipFill>
        <p:spPr bwMode="auto">
          <a:xfrm>
            <a:off x="-20638" y="0"/>
            <a:ext cx="6729413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361950" y="350838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72926" y="5376954"/>
            <a:ext cx="3851450" cy="115416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 from Yesterday…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Understand Today…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 for Tomorrow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740" r:id="rId1"/>
    <p:sldLayoutId id="2147489741" r:id="rId2"/>
    <p:sldLayoutId id="2147489742" r:id="rId3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i="1" kern="1200">
          <a:solidFill>
            <a:srgbClr val="0070C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070C0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070C0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070C0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070C0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070C0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070C0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070C0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070C0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algn="r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457200" algn="r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914400" algn="r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371600" algn="r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1828800" algn="r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9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50" t="12852" b="13034"/>
          <a:stretch>
            <a:fillRect/>
          </a:stretch>
        </p:blipFill>
        <p:spPr bwMode="auto">
          <a:xfrm>
            <a:off x="0" y="0"/>
            <a:ext cx="183673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le Placeholder 1"/>
          <p:cNvSpPr>
            <a:spLocks noGrp="1"/>
          </p:cNvSpPr>
          <p:nvPr>
            <p:ph type="title"/>
          </p:nvPr>
        </p:nvSpPr>
        <p:spPr bwMode="auto">
          <a:xfrm>
            <a:off x="990600" y="228600"/>
            <a:ext cx="78867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FF80F6AF-CCEC-4AC6-B2DD-F32E1F6F0C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120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13" r:id="rId1"/>
    <p:sldLayoutId id="2147489814" r:id="rId2"/>
    <p:sldLayoutId id="2147489815" r:id="rId3"/>
    <p:sldLayoutId id="2147489816" r:id="rId4"/>
    <p:sldLayoutId id="2147489817" r:id="rId5"/>
    <p:sldLayoutId id="2147489818" r:id="rId6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50" t="12852" b="13034"/>
          <a:stretch>
            <a:fillRect/>
          </a:stretch>
        </p:blipFill>
        <p:spPr bwMode="auto">
          <a:xfrm>
            <a:off x="0" y="0"/>
            <a:ext cx="183673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le Placeholder 1"/>
          <p:cNvSpPr>
            <a:spLocks noGrp="1"/>
          </p:cNvSpPr>
          <p:nvPr>
            <p:ph type="title"/>
          </p:nvPr>
        </p:nvSpPr>
        <p:spPr bwMode="auto">
          <a:xfrm>
            <a:off x="990600" y="228600"/>
            <a:ext cx="78867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C1AD6E9-6D08-448C-A932-24A56EBE72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9806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27" r:id="rId1"/>
    <p:sldLayoutId id="2147489828" r:id="rId2"/>
    <p:sldLayoutId id="2147489829" r:id="rId3"/>
    <p:sldLayoutId id="2147489830" r:id="rId4"/>
    <p:sldLayoutId id="2147489831" r:id="rId5"/>
    <p:sldLayoutId id="2147489832" r:id="rId6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4" t="12946" b="13033"/>
          <a:stretch>
            <a:fillRect/>
          </a:stretch>
        </p:blipFill>
        <p:spPr bwMode="auto">
          <a:xfrm>
            <a:off x="0" y="0"/>
            <a:ext cx="183673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Placeholder 1"/>
          <p:cNvSpPr>
            <a:spLocks noGrp="1"/>
          </p:cNvSpPr>
          <p:nvPr>
            <p:ph type="title"/>
          </p:nvPr>
        </p:nvSpPr>
        <p:spPr bwMode="auto">
          <a:xfrm>
            <a:off x="935038" y="217488"/>
            <a:ext cx="78867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49EEB1B-4486-437D-8673-97BFD07B9D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860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34" r:id="rId1"/>
    <p:sldLayoutId id="2147489835" r:id="rId2"/>
    <p:sldLayoutId id="2147489836" r:id="rId3"/>
    <p:sldLayoutId id="2147489837" r:id="rId4"/>
    <p:sldLayoutId id="2147489838" r:id="rId5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E39233B-70A6-4EA5-B51F-3F59EB23DE6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2051" name="Picture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50" t="12973" b="13033"/>
          <a:stretch>
            <a:fillRect/>
          </a:stretch>
        </p:blipFill>
        <p:spPr bwMode="auto">
          <a:xfrm>
            <a:off x="0" y="0"/>
            <a:ext cx="1844675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990600" y="212725"/>
            <a:ext cx="78867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743" r:id="rId1"/>
    <p:sldLayoutId id="2147489744" r:id="rId2"/>
    <p:sldLayoutId id="2147489745" r:id="rId3"/>
    <p:sldLayoutId id="2147489746" r:id="rId4"/>
    <p:sldLayoutId id="2147489747" r:id="rId5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4" t="12946" b="13033"/>
          <a:stretch>
            <a:fillRect/>
          </a:stretch>
        </p:blipFill>
        <p:spPr bwMode="auto">
          <a:xfrm>
            <a:off x="0" y="0"/>
            <a:ext cx="183673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Placeholder 1"/>
          <p:cNvSpPr>
            <a:spLocks noGrp="1"/>
          </p:cNvSpPr>
          <p:nvPr>
            <p:ph type="title"/>
          </p:nvPr>
        </p:nvSpPr>
        <p:spPr bwMode="auto">
          <a:xfrm>
            <a:off x="935038" y="217488"/>
            <a:ext cx="78867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1D94FBD-95CB-4814-B4E4-37668182B13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754" r:id="rId1"/>
    <p:sldLayoutId id="2147489755" r:id="rId2"/>
    <p:sldLayoutId id="2147489756" r:id="rId3"/>
    <p:sldLayoutId id="2147489757" r:id="rId4"/>
    <p:sldLayoutId id="2147489758" r:id="rId5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18" t="12973" b="13033"/>
          <a:stretch>
            <a:fillRect/>
          </a:stretch>
        </p:blipFill>
        <p:spPr bwMode="auto">
          <a:xfrm>
            <a:off x="0" y="0"/>
            <a:ext cx="1844675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le Placeholder 1"/>
          <p:cNvSpPr>
            <a:spLocks noGrp="1"/>
          </p:cNvSpPr>
          <p:nvPr>
            <p:ph type="title"/>
          </p:nvPr>
        </p:nvSpPr>
        <p:spPr bwMode="auto">
          <a:xfrm>
            <a:off x="935038" y="217488"/>
            <a:ext cx="78867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Summary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13CA36E-1033-449E-94F5-D34E11C5803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759" r:id="rId1"/>
    <p:sldLayoutId id="2147489760" r:id="rId2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0" t="13333" b="13333"/>
          <a:stretch>
            <a:fillRect/>
          </a:stretch>
        </p:blipFill>
        <p:spPr bwMode="auto">
          <a:xfrm>
            <a:off x="0" y="0"/>
            <a:ext cx="1870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itle Placeholder 1"/>
          <p:cNvSpPr>
            <a:spLocks noGrp="1"/>
          </p:cNvSpPr>
          <p:nvPr>
            <p:ph type="title"/>
          </p:nvPr>
        </p:nvSpPr>
        <p:spPr bwMode="auto">
          <a:xfrm>
            <a:off x="935038" y="217488"/>
            <a:ext cx="78867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7BC84A5-1A2C-4AC2-9913-148CABE7C32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761" r:id="rId1"/>
    <p:sldLayoutId id="2147489762" r:id="rId2"/>
    <p:sldLayoutId id="2147489763" r:id="rId3"/>
    <p:sldLayoutId id="2147489764" r:id="rId4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0" t="13333" b="13333"/>
          <a:stretch>
            <a:fillRect/>
          </a:stretch>
        </p:blipFill>
        <p:spPr bwMode="auto">
          <a:xfrm>
            <a:off x="-14288" y="11113"/>
            <a:ext cx="1868488" cy="68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itle Placeholder 1"/>
          <p:cNvSpPr>
            <a:spLocks noGrp="1"/>
          </p:cNvSpPr>
          <p:nvPr>
            <p:ph type="title"/>
          </p:nvPr>
        </p:nvSpPr>
        <p:spPr bwMode="auto">
          <a:xfrm>
            <a:off x="935038" y="217488"/>
            <a:ext cx="78867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258919E-B876-4212-B174-37477521A89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765" r:id="rId1"/>
    <p:sldLayoutId id="2147489766" r:id="rId2"/>
    <p:sldLayoutId id="2147489767" r:id="rId3"/>
    <p:sldLayoutId id="2147489768" r:id="rId4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18" t="12973" b="13033"/>
          <a:stretch>
            <a:fillRect/>
          </a:stretch>
        </p:blipFill>
        <p:spPr bwMode="auto">
          <a:xfrm>
            <a:off x="0" y="0"/>
            <a:ext cx="1844675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le Placeholder 1"/>
          <p:cNvSpPr>
            <a:spLocks noGrp="1"/>
          </p:cNvSpPr>
          <p:nvPr>
            <p:ph type="title"/>
          </p:nvPr>
        </p:nvSpPr>
        <p:spPr bwMode="auto">
          <a:xfrm>
            <a:off x="935038" y="217488"/>
            <a:ext cx="78867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Summary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466B5F4-3FA9-4622-8851-E56C1C39A91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781" r:id="rId1"/>
    <p:sldLayoutId id="2147489782" r:id="rId2"/>
    <p:sldLayoutId id="2147489783" r:id="rId3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9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50" t="12852" b="13034"/>
          <a:stretch>
            <a:fillRect/>
          </a:stretch>
        </p:blipFill>
        <p:spPr bwMode="auto">
          <a:xfrm>
            <a:off x="0" y="0"/>
            <a:ext cx="183673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le Placeholder 1"/>
          <p:cNvSpPr>
            <a:spLocks noGrp="1"/>
          </p:cNvSpPr>
          <p:nvPr>
            <p:ph type="title"/>
          </p:nvPr>
        </p:nvSpPr>
        <p:spPr bwMode="auto">
          <a:xfrm>
            <a:off x="990600" y="228600"/>
            <a:ext cx="78867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95740A5-BD13-41BB-A8D8-24C39C96DAC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790" r:id="rId1"/>
    <p:sldLayoutId id="2147489791" r:id="rId2"/>
    <p:sldLayoutId id="2147489792" r:id="rId3"/>
    <p:sldLayoutId id="2147489793" r:id="rId4"/>
    <p:sldLayoutId id="2147489794" r:id="rId5"/>
    <p:sldLayoutId id="2147489795" r:id="rId6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18" t="12973" b="13033"/>
          <a:stretch>
            <a:fillRect/>
          </a:stretch>
        </p:blipFill>
        <p:spPr bwMode="auto">
          <a:xfrm>
            <a:off x="0" y="0"/>
            <a:ext cx="1844675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935038" y="217488"/>
            <a:ext cx="78867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Summary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86C0CBD-A4A3-472A-8C21-FF7100A766C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796" r:id="rId1"/>
    <p:sldLayoutId id="2147489797" r:id="rId2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27025"/>
            <a:ext cx="2914650" cy="25908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Boerne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Independent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School 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District</a:t>
            </a:r>
          </a:p>
        </p:txBody>
      </p:sp>
      <p:sp>
        <p:nvSpPr>
          <p:cNvPr id="83971" name="Content Placeholder 2"/>
          <p:cNvSpPr>
            <a:spLocks noGrp="1"/>
          </p:cNvSpPr>
          <p:nvPr>
            <p:ph idx="1"/>
          </p:nvPr>
        </p:nvSpPr>
        <p:spPr bwMode="auto">
          <a:xfrm>
            <a:off x="6708775" y="342900"/>
            <a:ext cx="2206625" cy="1831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en-US" dirty="0" smtClean="0"/>
              <a:t>Demographic Summary</a:t>
            </a:r>
          </a:p>
          <a:p>
            <a:pPr eaLnBrk="1" hangingPunct="1"/>
            <a:r>
              <a:rPr lang="en-US" altLang="en-US" dirty="0" smtClean="0"/>
              <a:t>Spring 2015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743200"/>
            <a:ext cx="2319953" cy="109617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Residential Activity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err="1" smtClean="0"/>
              <a:t>Saddlehorn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F50ED6D-4363-41AA-9692-8D8485DE1EC7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5356" b="11706"/>
          <a:stretch/>
        </p:blipFill>
        <p:spPr>
          <a:xfrm>
            <a:off x="1181100" y="1066800"/>
            <a:ext cx="6781800" cy="5526756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7" name="Text Placeholder 11"/>
          <p:cNvSpPr txBox="1">
            <a:spLocks/>
          </p:cNvSpPr>
          <p:nvPr/>
        </p:nvSpPr>
        <p:spPr>
          <a:xfrm>
            <a:off x="6381750" y="1629179"/>
            <a:ext cx="2209800" cy="2082396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400" b="1" dirty="0" err="1" smtClean="0">
                <a:solidFill>
                  <a:schemeClr val="bg1"/>
                </a:solidFill>
              </a:rPr>
              <a:t>Saddlehorn</a:t>
            </a:r>
            <a:r>
              <a:rPr lang="en-US" sz="1400" b="1" dirty="0" smtClean="0">
                <a:solidFill>
                  <a:schemeClr val="bg1"/>
                </a:solidFill>
              </a:rPr>
              <a:t> and the Reserve at </a:t>
            </a:r>
            <a:r>
              <a:rPr lang="en-US" sz="1400" b="1" dirty="0" err="1" smtClean="0">
                <a:solidFill>
                  <a:schemeClr val="bg1"/>
                </a:solidFill>
              </a:rPr>
              <a:t>Saddlehorn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140 total lots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66 occupied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37 vacant developed lots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Delivering 37 lots Spring 2015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Absorption rates: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40 in 2015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bg1"/>
                </a:solidFill>
              </a:rPr>
              <a:t>3</a:t>
            </a:r>
            <a:r>
              <a:rPr lang="en-US" sz="1100" dirty="0" smtClean="0">
                <a:solidFill>
                  <a:schemeClr val="bg1"/>
                </a:solidFill>
              </a:rPr>
              <a:t>0 in 2016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Building out in 2017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$203K-$250K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err="1" smtClean="0">
                <a:solidFill>
                  <a:schemeClr val="bg1"/>
                </a:solidFill>
              </a:rPr>
              <a:t>Curington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dirty="0" smtClean="0">
                <a:solidFill>
                  <a:schemeClr val="bg1"/>
                </a:solidFill>
              </a:rPr>
              <a:t>Elementary </a:t>
            </a:r>
          </a:p>
        </p:txBody>
      </p:sp>
    </p:spTree>
    <p:extLst>
      <p:ext uri="{BB962C8B-B14F-4D97-AF65-F5344CB8AC3E}">
        <p14:creationId xmlns:p14="http://schemas.microsoft.com/office/powerpoint/2010/main" val="429668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Residential Activity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err="1" smtClean="0"/>
              <a:t>Lerin</a:t>
            </a:r>
            <a:r>
              <a:rPr lang="en-US" dirty="0" smtClean="0"/>
              <a:t> Hills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F50ED6D-4363-41AA-9692-8D8485DE1EC7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4964" r="577" b="17163"/>
          <a:stretch/>
        </p:blipFill>
        <p:spPr>
          <a:xfrm>
            <a:off x="708374" y="969265"/>
            <a:ext cx="7727253" cy="5126735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7" name="Text Placeholder 11"/>
          <p:cNvSpPr txBox="1">
            <a:spLocks/>
          </p:cNvSpPr>
          <p:nvPr/>
        </p:nvSpPr>
        <p:spPr>
          <a:xfrm>
            <a:off x="4381500" y="4561500"/>
            <a:ext cx="2076450" cy="1839300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400" b="1" dirty="0" err="1" smtClean="0">
                <a:solidFill>
                  <a:schemeClr val="bg1"/>
                </a:solidFill>
              </a:rPr>
              <a:t>Lerin</a:t>
            </a:r>
            <a:r>
              <a:rPr lang="en-US" sz="1400" b="1" dirty="0" smtClean="0">
                <a:solidFill>
                  <a:schemeClr val="bg1"/>
                </a:solidFill>
              </a:rPr>
              <a:t> Hills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1,500 total lots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867 acres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Phase I with 183 lots has groundwork underway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Still working on agreement to  bring Canyon Lake water to the development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Homes unable to start until water agreement in place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err="1" smtClean="0">
                <a:solidFill>
                  <a:schemeClr val="bg1"/>
                </a:solidFill>
              </a:rPr>
              <a:t>Fabra</a:t>
            </a:r>
            <a:r>
              <a:rPr lang="en-US" sz="1100" dirty="0" smtClean="0">
                <a:solidFill>
                  <a:schemeClr val="bg1"/>
                </a:solidFill>
              </a:rPr>
              <a:t> Elementary </a:t>
            </a:r>
          </a:p>
        </p:txBody>
      </p:sp>
    </p:spTree>
    <p:extLst>
      <p:ext uri="{BB962C8B-B14F-4D97-AF65-F5344CB8AC3E}">
        <p14:creationId xmlns:p14="http://schemas.microsoft.com/office/powerpoint/2010/main" val="3348999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Residential Activity 	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err="1" smtClean="0"/>
              <a:t>Menger</a:t>
            </a:r>
            <a:r>
              <a:rPr lang="en-US" dirty="0" smtClean="0"/>
              <a:t> Springs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F50ED6D-4363-41AA-9692-8D8485DE1EC7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421" b="9615"/>
          <a:stretch/>
        </p:blipFill>
        <p:spPr>
          <a:xfrm>
            <a:off x="1015097" y="911351"/>
            <a:ext cx="7113806" cy="577342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7" name="Text Placeholder 11"/>
          <p:cNvSpPr txBox="1">
            <a:spLocks/>
          </p:cNvSpPr>
          <p:nvPr/>
        </p:nvSpPr>
        <p:spPr>
          <a:xfrm>
            <a:off x="6671578" y="2052417"/>
            <a:ext cx="1831523" cy="1582957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400" b="1" dirty="0" err="1" smtClean="0">
                <a:solidFill>
                  <a:schemeClr val="bg1"/>
                </a:solidFill>
              </a:rPr>
              <a:t>Menger</a:t>
            </a:r>
            <a:r>
              <a:rPr lang="en-US" sz="1400" b="1" dirty="0" smtClean="0">
                <a:solidFill>
                  <a:schemeClr val="bg1"/>
                </a:solidFill>
              </a:rPr>
              <a:t> Springs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175 total lots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124 occupied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51 vacant developed lots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Absorption rates: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20 in 2015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16 in 2016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15 in 2017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Kendall Elementary </a:t>
            </a:r>
          </a:p>
        </p:txBody>
      </p:sp>
    </p:spTree>
    <p:extLst>
      <p:ext uri="{BB962C8B-B14F-4D97-AF65-F5344CB8AC3E}">
        <p14:creationId xmlns:p14="http://schemas.microsoft.com/office/powerpoint/2010/main" val="3891844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Residential Activity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Regent Park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F50ED6D-4363-41AA-9692-8D8485DE1EC7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037" t="12144" r="1107" b="6599"/>
          <a:stretch/>
        </p:blipFill>
        <p:spPr>
          <a:xfrm>
            <a:off x="990600" y="892175"/>
            <a:ext cx="7162800" cy="548640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7" name="Text Placeholder 11"/>
          <p:cNvSpPr txBox="1">
            <a:spLocks/>
          </p:cNvSpPr>
          <p:nvPr/>
        </p:nvSpPr>
        <p:spPr>
          <a:xfrm>
            <a:off x="610362" y="4038600"/>
            <a:ext cx="2057400" cy="1905000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400" b="1" dirty="0" smtClean="0">
                <a:solidFill>
                  <a:schemeClr val="bg1"/>
                </a:solidFill>
              </a:rPr>
              <a:t>Regent Park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A.K.A Miller Tract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950 total lots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Groundwork underway for model homes and Phase I with 282 lots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Absorption rates: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16 in 2015 (models)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45 in 2016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60 in 2017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Kendall Elementary </a:t>
            </a:r>
          </a:p>
        </p:txBody>
      </p:sp>
    </p:spTree>
    <p:extLst>
      <p:ext uri="{BB962C8B-B14F-4D97-AF65-F5344CB8AC3E}">
        <p14:creationId xmlns:p14="http://schemas.microsoft.com/office/powerpoint/2010/main" val="1174767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Residential Activity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Boerne Hollow and </a:t>
            </a:r>
            <a:r>
              <a:rPr lang="en-US" dirty="0" err="1" smtClean="0"/>
              <a:t>Southglen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F50ED6D-4363-41AA-9692-8D8485DE1EC7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1786" r="218" b="8242"/>
          <a:stretch/>
        </p:blipFill>
        <p:spPr>
          <a:xfrm>
            <a:off x="974213" y="1143000"/>
            <a:ext cx="7483987" cy="472440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 flipH="1">
            <a:off x="6476238" y="2549689"/>
            <a:ext cx="457200" cy="91440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600200" y="3526536"/>
            <a:ext cx="1143000" cy="207264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1"/>
          <p:cNvSpPr txBox="1">
            <a:spLocks/>
          </p:cNvSpPr>
          <p:nvPr/>
        </p:nvSpPr>
        <p:spPr>
          <a:xfrm>
            <a:off x="236597" y="3526536"/>
            <a:ext cx="1744603" cy="1274575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400" b="1" dirty="0" smtClean="0">
                <a:solidFill>
                  <a:schemeClr val="bg1"/>
                </a:solidFill>
              </a:rPr>
              <a:t>Boerne Hollow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50 total lots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27 occupied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17 under construction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Built-out in 2016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Express Homes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Kendall Elementary </a:t>
            </a:r>
          </a:p>
        </p:txBody>
      </p:sp>
      <p:sp>
        <p:nvSpPr>
          <p:cNvPr id="8" name="Text Placeholder 11"/>
          <p:cNvSpPr txBox="1">
            <a:spLocks/>
          </p:cNvSpPr>
          <p:nvPr/>
        </p:nvSpPr>
        <p:spPr>
          <a:xfrm>
            <a:off x="6476238" y="1499616"/>
            <a:ext cx="2209800" cy="1254289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400" b="1" dirty="0" err="1" smtClean="0">
                <a:solidFill>
                  <a:schemeClr val="bg1"/>
                </a:solidFill>
              </a:rPr>
              <a:t>Southglen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324 future lots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106 acres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Master plan approved last May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No groundwork started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Homes starting 2017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Kendall Elementary </a:t>
            </a:r>
          </a:p>
        </p:txBody>
      </p:sp>
    </p:spTree>
    <p:extLst>
      <p:ext uri="{BB962C8B-B14F-4D97-AF65-F5344CB8AC3E}">
        <p14:creationId xmlns:p14="http://schemas.microsoft.com/office/powerpoint/2010/main" val="1228710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Residential Activity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Balcones Creek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F50ED6D-4363-41AA-9692-8D8485DE1EC7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186" t="9796" b="15300"/>
          <a:stretch/>
        </p:blipFill>
        <p:spPr>
          <a:xfrm>
            <a:off x="990600" y="1106677"/>
            <a:ext cx="7186431" cy="5057394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</p:pic>
      <p:sp>
        <p:nvSpPr>
          <p:cNvPr id="7" name="Text Placeholder 11"/>
          <p:cNvSpPr txBox="1">
            <a:spLocks/>
          </p:cNvSpPr>
          <p:nvPr/>
        </p:nvSpPr>
        <p:spPr>
          <a:xfrm>
            <a:off x="6770747" y="1389886"/>
            <a:ext cx="1744603" cy="1581914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400" b="1" dirty="0" smtClean="0">
                <a:solidFill>
                  <a:schemeClr val="bg1"/>
                </a:solidFill>
              </a:rPr>
              <a:t>Balcones Creek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570 total lots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360 futures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210 delivered lots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Groundwork underway on 150 lots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70 complete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Building 80-90 in 2015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Kendall Elementary </a:t>
            </a:r>
          </a:p>
        </p:txBody>
      </p:sp>
    </p:spTree>
    <p:extLst>
      <p:ext uri="{BB962C8B-B14F-4D97-AF65-F5344CB8AC3E}">
        <p14:creationId xmlns:p14="http://schemas.microsoft.com/office/powerpoint/2010/main" val="1322905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Residential Activity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Elkhorn Ridge and Front Gate at Fair Oaks Ranch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F50ED6D-4363-41AA-9692-8D8485DE1EC7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437" b="16485"/>
          <a:stretch/>
        </p:blipFill>
        <p:spPr>
          <a:xfrm>
            <a:off x="1074823" y="1074899"/>
            <a:ext cx="6994354" cy="5281451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5362060" y="2743200"/>
            <a:ext cx="1297910" cy="3966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764127" y="4917500"/>
            <a:ext cx="1169311" cy="539916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1"/>
          <p:cNvSpPr txBox="1">
            <a:spLocks/>
          </p:cNvSpPr>
          <p:nvPr/>
        </p:nvSpPr>
        <p:spPr>
          <a:xfrm>
            <a:off x="6653874" y="4818962"/>
            <a:ext cx="1981200" cy="1457138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400" b="1" dirty="0" smtClean="0">
                <a:solidFill>
                  <a:schemeClr val="bg1"/>
                </a:solidFill>
              </a:rPr>
              <a:t>Front Gate at Fair Oaks Ranch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520 total lots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78 occupied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316 futures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126 vacant developed lots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$400K-$900K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Kendall Elementary </a:t>
            </a:r>
          </a:p>
        </p:txBody>
      </p:sp>
      <p:sp>
        <p:nvSpPr>
          <p:cNvPr id="8" name="Text Placeholder 11"/>
          <p:cNvSpPr txBox="1">
            <a:spLocks/>
          </p:cNvSpPr>
          <p:nvPr/>
        </p:nvSpPr>
        <p:spPr>
          <a:xfrm>
            <a:off x="6476238" y="1751040"/>
            <a:ext cx="1744603" cy="1600200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400" b="1" dirty="0" smtClean="0">
                <a:solidFill>
                  <a:schemeClr val="bg1"/>
                </a:solidFill>
              </a:rPr>
              <a:t>Elkhorn Ridge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281 total lots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Groundwork underway on Phase I with 60 lots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Homes starting July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Building 20 in 2015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Building 45 in 2016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$325K-$700K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Kendall Elementary </a:t>
            </a:r>
          </a:p>
        </p:txBody>
      </p:sp>
    </p:spTree>
    <p:extLst>
      <p:ext uri="{BB962C8B-B14F-4D97-AF65-F5344CB8AC3E}">
        <p14:creationId xmlns:p14="http://schemas.microsoft.com/office/powerpoint/2010/main" val="2757462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Residential Activity 	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Napa Oaks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F50ED6D-4363-41AA-9692-8D8485DE1EC7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3266" b="5985"/>
          <a:stretch/>
        </p:blipFill>
        <p:spPr>
          <a:xfrm>
            <a:off x="1368609" y="1024128"/>
            <a:ext cx="6406782" cy="5605272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9" name="Text Placeholder 11"/>
          <p:cNvSpPr txBox="1">
            <a:spLocks/>
          </p:cNvSpPr>
          <p:nvPr/>
        </p:nvSpPr>
        <p:spPr>
          <a:xfrm>
            <a:off x="6457950" y="2090038"/>
            <a:ext cx="1695450" cy="1719962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400" b="1" dirty="0" smtClean="0">
                <a:solidFill>
                  <a:schemeClr val="bg1"/>
                </a:solidFill>
              </a:rPr>
              <a:t>Napa Oaks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372 total lots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180 occupied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134 futures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48 VDL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10 U/C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Building 30 in 2015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Building 45 in 2016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$315K-$700K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Fair Oaks Elementary </a:t>
            </a:r>
          </a:p>
        </p:txBody>
      </p:sp>
      <p:sp>
        <p:nvSpPr>
          <p:cNvPr id="10" name="Text Placeholder 11"/>
          <p:cNvSpPr txBox="1">
            <a:spLocks/>
          </p:cNvSpPr>
          <p:nvPr/>
        </p:nvSpPr>
        <p:spPr>
          <a:xfrm>
            <a:off x="4191000" y="4876800"/>
            <a:ext cx="1076325" cy="255081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100" b="1" dirty="0" smtClean="0"/>
              <a:t>Northside ISD</a:t>
            </a:r>
            <a:endParaRPr 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2172873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Residential Activity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Fallbrook and Sable Chase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F50ED6D-4363-41AA-9692-8D8485DE1EC7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9362" b="13399"/>
          <a:stretch/>
        </p:blipFill>
        <p:spPr>
          <a:xfrm>
            <a:off x="1371600" y="1027176"/>
            <a:ext cx="6400800" cy="5505297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cxnSp>
        <p:nvCxnSpPr>
          <p:cNvPr id="9" name="Straight Arrow Connector 8"/>
          <p:cNvCxnSpPr/>
          <p:nvPr/>
        </p:nvCxnSpPr>
        <p:spPr>
          <a:xfrm flipH="1">
            <a:off x="4800600" y="1575688"/>
            <a:ext cx="590550" cy="938912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867401" y="4065777"/>
            <a:ext cx="914399" cy="277623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1"/>
          <p:cNvSpPr txBox="1">
            <a:spLocks/>
          </p:cNvSpPr>
          <p:nvPr/>
        </p:nvSpPr>
        <p:spPr>
          <a:xfrm>
            <a:off x="4943475" y="355154"/>
            <a:ext cx="1695450" cy="1397446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400" b="1" dirty="0" smtClean="0">
                <a:solidFill>
                  <a:schemeClr val="bg1"/>
                </a:solidFill>
              </a:rPr>
              <a:t>Fallbrook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350 total lots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28 occupied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213 futures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33 U/C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76 VDL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Building 60 in 2015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Fair Oaks Elementary </a:t>
            </a:r>
          </a:p>
        </p:txBody>
      </p:sp>
      <p:sp>
        <p:nvSpPr>
          <p:cNvPr id="8" name="Text Placeholder 11"/>
          <p:cNvSpPr txBox="1">
            <a:spLocks/>
          </p:cNvSpPr>
          <p:nvPr/>
        </p:nvSpPr>
        <p:spPr>
          <a:xfrm>
            <a:off x="6638925" y="4065777"/>
            <a:ext cx="1695450" cy="1192023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400" b="1" dirty="0" smtClean="0">
                <a:solidFill>
                  <a:schemeClr val="bg1"/>
                </a:solidFill>
              </a:rPr>
              <a:t>Sable Chase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420 total lots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320 occupied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100 VDL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Building 40 in 2015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Fair Oaks Elementary </a:t>
            </a:r>
          </a:p>
        </p:txBody>
      </p:sp>
      <p:sp>
        <p:nvSpPr>
          <p:cNvPr id="16" name="Text Placeholder 11"/>
          <p:cNvSpPr txBox="1">
            <a:spLocks/>
          </p:cNvSpPr>
          <p:nvPr/>
        </p:nvSpPr>
        <p:spPr>
          <a:xfrm>
            <a:off x="2716912" y="4088319"/>
            <a:ext cx="1093088" cy="255081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100" b="1" dirty="0" smtClean="0"/>
              <a:t>Northside ISD</a:t>
            </a:r>
            <a:endParaRPr 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1051201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016" r="1453" b="14228"/>
          <a:stretch/>
        </p:blipFill>
        <p:spPr>
          <a:xfrm>
            <a:off x="1040892" y="914399"/>
            <a:ext cx="7062216" cy="559092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Residential Activity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err="1" smtClean="0"/>
              <a:t>Stonehaven</a:t>
            </a:r>
            <a:r>
              <a:rPr lang="en-US" dirty="0" smtClean="0"/>
              <a:t>- The Bluffs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F50ED6D-4363-41AA-9692-8D8485DE1EC7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sp>
        <p:nvSpPr>
          <p:cNvPr id="6" name="Text Placeholder 11"/>
          <p:cNvSpPr txBox="1">
            <a:spLocks/>
          </p:cNvSpPr>
          <p:nvPr/>
        </p:nvSpPr>
        <p:spPr>
          <a:xfrm>
            <a:off x="5519737" y="698243"/>
            <a:ext cx="1876425" cy="1435357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400" b="1" dirty="0" err="1" smtClean="0">
                <a:solidFill>
                  <a:schemeClr val="bg1"/>
                </a:solidFill>
              </a:rPr>
              <a:t>Stonehaven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577 total lots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365 occupied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143 futures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55 vacant developed lots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14 U/C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$181K-$240K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Fair Oaks Elementary </a:t>
            </a:r>
          </a:p>
        </p:txBody>
      </p:sp>
      <p:sp>
        <p:nvSpPr>
          <p:cNvPr id="8" name="Text Placeholder 11"/>
          <p:cNvSpPr txBox="1">
            <a:spLocks/>
          </p:cNvSpPr>
          <p:nvPr/>
        </p:nvSpPr>
        <p:spPr>
          <a:xfrm>
            <a:off x="914400" y="4953000"/>
            <a:ext cx="1076325" cy="255081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100" b="1" dirty="0" smtClean="0"/>
              <a:t>Northside ISD</a:t>
            </a:r>
            <a:endParaRPr 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2464152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n Arrow 11"/>
          <p:cNvSpPr/>
          <p:nvPr/>
        </p:nvSpPr>
        <p:spPr>
          <a:xfrm>
            <a:off x="2688635" y="1447800"/>
            <a:ext cx="1828800" cy="990600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0000">
                <a:srgbClr val="E5782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443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 smtClean="0"/>
              <a:t>Economic Conditions – San Antonio MSA</a:t>
            </a:r>
          </a:p>
        </p:txBody>
      </p:sp>
      <p:sp>
        <p:nvSpPr>
          <p:cNvPr id="61444" name="Slide Number Placeholder 2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1AEC2A1-1585-4C8C-B734-FEFAAC28AD86}" type="slidenum">
              <a:rPr lang="en-US" altLang="en-US" smtClean="0">
                <a:solidFill>
                  <a:srgbClr val="898989"/>
                </a:solidFill>
              </a:rPr>
              <a:pPr/>
              <a:t>2</a:t>
            </a:fld>
            <a:endParaRPr lang="en-US" altLang="en-US" dirty="0" smtClean="0">
              <a:solidFill>
                <a:srgbClr val="89898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80" y="2933702"/>
            <a:ext cx="1148444" cy="11484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06" y="4572000"/>
            <a:ext cx="1148444" cy="11484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07" y="1295400"/>
            <a:ext cx="1148448" cy="11484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2107" y="1371600"/>
            <a:ext cx="21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Unemployment Rate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877115" y="1295400"/>
            <a:ext cx="36856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U.S.  5.4%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Texas  4.1%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Kendall County  3.6%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 Antonio- New Braunfels 3.8%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8000" y="1824335"/>
            <a:ext cx="98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-1.2%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9" name="Down Arrow 48"/>
          <p:cNvSpPr/>
          <p:nvPr/>
        </p:nvSpPr>
        <p:spPr>
          <a:xfrm rot="10800000">
            <a:off x="2688635" y="3048000"/>
            <a:ext cx="1828800" cy="990600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2968886" y="3810000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Job Growth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877115" y="3337882"/>
            <a:ext cx="3474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28,500 new jobs created in 2014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159644" y="3195935"/>
            <a:ext cx="886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3.1%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3" name="Down Arrow 52"/>
          <p:cNvSpPr/>
          <p:nvPr/>
        </p:nvSpPr>
        <p:spPr>
          <a:xfrm rot="10800000">
            <a:off x="2688635" y="4693921"/>
            <a:ext cx="1828800" cy="990600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0000">
                <a:srgbClr val="55AC4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2623586" y="5391389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Annual SF Permits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Bexar County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882896" y="5004555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 more than 2013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142015" y="4841856"/>
            <a:ext cx="9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3,261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70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Residential Activity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Trailside, River Valley and Cibolo Trails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F50ED6D-4363-41AA-9692-8D8485DE1EC7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016" r="13644" b="7313"/>
          <a:stretch/>
        </p:blipFill>
        <p:spPr>
          <a:xfrm>
            <a:off x="1805197" y="1128712"/>
            <a:ext cx="5533607" cy="541020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 flipH="1">
            <a:off x="4050792" y="2179256"/>
            <a:ext cx="800004" cy="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095500" y="2286000"/>
            <a:ext cx="685800" cy="1173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555873" y="3062288"/>
            <a:ext cx="0" cy="776288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1"/>
          <p:cNvSpPr txBox="1">
            <a:spLocks/>
          </p:cNvSpPr>
          <p:nvPr/>
        </p:nvSpPr>
        <p:spPr>
          <a:xfrm>
            <a:off x="4740973" y="1638660"/>
            <a:ext cx="1950815" cy="1256940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400" b="1" dirty="0" smtClean="0">
                <a:solidFill>
                  <a:schemeClr val="bg1"/>
                </a:solidFill>
              </a:rPr>
              <a:t>River Valley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113 total lots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Groundwork underway on 66 lots delivering in April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Building 45-50 a year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3 year build-out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Fair Oaks Elementary </a:t>
            </a:r>
          </a:p>
        </p:txBody>
      </p:sp>
      <p:sp>
        <p:nvSpPr>
          <p:cNvPr id="8" name="Text Placeholder 11"/>
          <p:cNvSpPr txBox="1">
            <a:spLocks/>
          </p:cNvSpPr>
          <p:nvPr/>
        </p:nvSpPr>
        <p:spPr>
          <a:xfrm>
            <a:off x="2438400" y="3657600"/>
            <a:ext cx="1876425" cy="1119188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400" b="1" dirty="0" smtClean="0">
                <a:solidFill>
                  <a:schemeClr val="bg1"/>
                </a:solidFill>
              </a:rPr>
              <a:t>Cibolo Trails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142 total lots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116 occupied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26 vacant developed lots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Custom Home builders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Fair Oaks Elementary </a:t>
            </a:r>
          </a:p>
        </p:txBody>
      </p:sp>
      <p:sp>
        <p:nvSpPr>
          <p:cNvPr id="9" name="Text Placeholder 11"/>
          <p:cNvSpPr txBox="1">
            <a:spLocks/>
          </p:cNvSpPr>
          <p:nvPr/>
        </p:nvSpPr>
        <p:spPr>
          <a:xfrm>
            <a:off x="381000" y="1613499"/>
            <a:ext cx="1828800" cy="1358301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400" b="1" dirty="0" smtClean="0">
                <a:solidFill>
                  <a:schemeClr val="bg1"/>
                </a:solidFill>
              </a:rPr>
              <a:t>Trailside at Fair Oaks Ranch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50 total lots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19 occupied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Delivering 20 lots 1Q15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$270K-$410K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Fair Oaks Elementary </a:t>
            </a:r>
          </a:p>
        </p:txBody>
      </p:sp>
    </p:spTree>
    <p:extLst>
      <p:ext uri="{BB962C8B-B14F-4D97-AF65-F5344CB8AC3E}">
        <p14:creationId xmlns:p14="http://schemas.microsoft.com/office/powerpoint/2010/main" val="3895442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Development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Isabell Ranch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F50ED6D-4363-41AA-9692-8D8485DE1EC7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3666" b="12099"/>
          <a:stretch/>
        </p:blipFill>
        <p:spPr>
          <a:xfrm>
            <a:off x="275107" y="1143000"/>
            <a:ext cx="8593787" cy="464820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7" name="Text Placeholder 11"/>
          <p:cNvSpPr txBox="1">
            <a:spLocks/>
          </p:cNvSpPr>
          <p:nvPr/>
        </p:nvSpPr>
        <p:spPr>
          <a:xfrm>
            <a:off x="3238500" y="4800600"/>
            <a:ext cx="2667000" cy="1430976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400" b="1" dirty="0" smtClean="0">
                <a:solidFill>
                  <a:schemeClr val="bg1"/>
                </a:solidFill>
              </a:rPr>
              <a:t>Isabell Ranch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200 future lots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504 acres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431 acres for single family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12 acres for multi-family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Land for sale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City anticipates homes starting by 2019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Kendall Elementary </a:t>
            </a:r>
          </a:p>
        </p:txBody>
      </p:sp>
    </p:spTree>
    <p:extLst>
      <p:ext uri="{BB962C8B-B14F-4D97-AF65-F5344CB8AC3E}">
        <p14:creationId xmlns:p14="http://schemas.microsoft.com/office/powerpoint/2010/main" val="3973715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Future Multi-Family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The Overlook at Cibolo Creek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F50ED6D-4363-41AA-9692-8D8485DE1EC7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4514" r="1453" b="18291"/>
          <a:stretch/>
        </p:blipFill>
        <p:spPr>
          <a:xfrm>
            <a:off x="876300" y="1029334"/>
            <a:ext cx="7391400" cy="521208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7" name="Text Placeholder 11"/>
          <p:cNvSpPr txBox="1">
            <a:spLocks/>
          </p:cNvSpPr>
          <p:nvPr/>
        </p:nvSpPr>
        <p:spPr>
          <a:xfrm>
            <a:off x="5334000" y="1362454"/>
            <a:ext cx="1981200" cy="1685546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400" b="1" dirty="0" smtClean="0">
                <a:solidFill>
                  <a:schemeClr val="bg1"/>
                </a:solidFill>
              </a:rPr>
              <a:t>The Overlook at Cibolo Creek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Possible future multi-family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Applied to the State for tax credit apartments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72 total units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64 low-income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8 market-rate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err="1" smtClean="0">
                <a:solidFill>
                  <a:schemeClr val="bg1"/>
                </a:solidFill>
              </a:rPr>
              <a:t>Curington</a:t>
            </a:r>
            <a:r>
              <a:rPr lang="en-US" sz="1100" dirty="0" smtClean="0">
                <a:solidFill>
                  <a:schemeClr val="bg1"/>
                </a:solidFill>
              </a:rPr>
              <a:t> Elementary </a:t>
            </a:r>
            <a:r>
              <a:rPr lang="en-US" sz="1500" dirty="0" smtClean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9908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4"/>
          <p:cNvSpPr>
            <a:spLocks noGrp="1"/>
          </p:cNvSpPr>
          <p:nvPr>
            <p:ph type="ctrTitle"/>
          </p:nvPr>
        </p:nvSpPr>
        <p:spPr>
          <a:xfrm>
            <a:off x="914400" y="228600"/>
            <a:ext cx="7772400" cy="457200"/>
          </a:xfrm>
        </p:spPr>
        <p:txBody>
          <a:bodyPr/>
          <a:lstStyle/>
          <a:p>
            <a:r>
              <a:rPr lang="en-US" altLang="en-US" dirty="0" smtClean="0"/>
              <a:t>Enrollment History</a:t>
            </a:r>
          </a:p>
        </p:txBody>
      </p:sp>
      <p:sp>
        <p:nvSpPr>
          <p:cNvPr id="110595" name="TextBox 8"/>
          <p:cNvSpPr txBox="1">
            <a:spLocks noChangeArrowheads="1"/>
          </p:cNvSpPr>
          <p:nvPr/>
        </p:nvSpPr>
        <p:spPr bwMode="auto">
          <a:xfrm>
            <a:off x="6462712" y="2209800"/>
            <a:ext cx="2528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</a:rPr>
              <a:t>*Yellow box = largest grade per year</a:t>
            </a:r>
          </a:p>
          <a:p>
            <a:pPr algn="r" eaLnBrk="1" hangingPunct="1"/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</a:rPr>
              <a:t>*Green box = second largest grade per year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23</a:t>
            </a:r>
            <a:endParaRPr lang="en-US" dirty="0">
              <a:solidFill>
                <a:schemeClr val="bg1">
                  <a:lumMod val="65000"/>
                </a:schemeClr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6297390"/>
              </p:ext>
            </p:extLst>
          </p:nvPr>
        </p:nvGraphicFramePr>
        <p:xfrm>
          <a:off x="228599" y="1162553"/>
          <a:ext cx="8686803" cy="1047247"/>
        </p:xfrm>
        <a:graphic>
          <a:graphicData uri="http://schemas.openxmlformats.org/drawingml/2006/table">
            <a:tbl>
              <a:tblPr/>
              <a:tblGrid>
                <a:gridCol w="674208"/>
                <a:gridCol w="458462"/>
                <a:gridCol w="458462"/>
                <a:gridCol w="458462"/>
                <a:gridCol w="458462"/>
                <a:gridCol w="458462"/>
                <a:gridCol w="458462"/>
                <a:gridCol w="458462"/>
                <a:gridCol w="458462"/>
                <a:gridCol w="458462"/>
                <a:gridCol w="458462"/>
                <a:gridCol w="458462"/>
                <a:gridCol w="458462"/>
                <a:gridCol w="458462"/>
                <a:gridCol w="458462"/>
                <a:gridCol w="491423"/>
                <a:gridCol w="551352"/>
                <a:gridCol w="551352"/>
              </a:tblGrid>
              <a:tr h="3162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Year (Oct.)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EE/PK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K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1st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2nd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3rd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4th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5th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6th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7th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8th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9th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10th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11th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12th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 Growth 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 % Growth 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1445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 panose="020F0502020204030204" pitchFamily="34" charset="0"/>
                        </a:rPr>
                        <a:t>2010/11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412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459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422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456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501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556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544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532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545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541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595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532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495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6,639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5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2011/12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408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439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464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457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475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510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575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581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563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573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561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582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513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6,753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1.7%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5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2012/13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 panose="020F0502020204030204" pitchFamily="34" charset="0"/>
                        </a:rPr>
                        <a:t>452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445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480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524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488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544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557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605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603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622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575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572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557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7,094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341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5.0%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5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2013/14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443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477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 panose="020F0502020204030204" pitchFamily="34" charset="0"/>
                        </a:rPr>
                        <a:t>455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 panose="020F0502020204030204" pitchFamily="34" charset="0"/>
                        </a:rPr>
                        <a:t>532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535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525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568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592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634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655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619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556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553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7,229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135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1.9%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5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2014/15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522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515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522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509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576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598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564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589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629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689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630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580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541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7,524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295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 panose="020F0502020204030204" pitchFamily="34" charset="0"/>
                        </a:rPr>
                        <a:t>4.1%</a:t>
                      </a:r>
                    </a:p>
                  </a:txBody>
                  <a:tcPr marL="9036" marR="9036" marT="90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6" name="Text Placeholder 1"/>
          <p:cNvSpPr txBox="1">
            <a:spLocks/>
          </p:cNvSpPr>
          <p:nvPr/>
        </p:nvSpPr>
        <p:spPr bwMode="auto">
          <a:xfrm>
            <a:off x="1828800" y="2743200"/>
            <a:ext cx="5486400" cy="32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1800" dirty="0" smtClean="0"/>
              <a:t>Student Race/Ethnicity and Economically Disadvantaged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694268"/>
              </p:ext>
            </p:extLst>
          </p:nvPr>
        </p:nvGraphicFramePr>
        <p:xfrm>
          <a:off x="628648" y="3124200"/>
          <a:ext cx="7886702" cy="1422012"/>
        </p:xfrm>
        <a:graphic>
          <a:graphicData uri="http://schemas.openxmlformats.org/drawingml/2006/table">
            <a:tbl>
              <a:tblPr/>
              <a:tblGrid>
                <a:gridCol w="628366"/>
                <a:gridCol w="513864"/>
                <a:gridCol w="569719"/>
                <a:gridCol w="393777"/>
                <a:gridCol w="569719"/>
                <a:gridCol w="393777"/>
                <a:gridCol w="569719"/>
                <a:gridCol w="393777"/>
                <a:gridCol w="569719"/>
                <a:gridCol w="393777"/>
                <a:gridCol w="569719"/>
                <a:gridCol w="393777"/>
                <a:gridCol w="569719"/>
                <a:gridCol w="393777"/>
                <a:gridCol w="569719"/>
                <a:gridCol w="393777"/>
              </a:tblGrid>
              <a:tr h="6721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 panose="020F0502020204030204" pitchFamily="34" charset="0"/>
                        </a:rPr>
                        <a:t>Year (Oct.)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Black or African American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Hispanic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American Indian or Alaska Native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Asian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White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Two or more races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Native Hawaiian/ Other Pacific Islander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1428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2010/11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 panose="020F0502020204030204" pitchFamily="34" charset="0"/>
                        </a:rPr>
                        <a:t>6,639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0.6%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1,788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26.9%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0.4%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0.8%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4,604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69.3%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128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1.9%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28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2011/12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 panose="020F0502020204030204" pitchFamily="34" charset="0"/>
                        </a:rPr>
                        <a:t>6,753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0.4%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1,822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27.0%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0.5%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0.7%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4,684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69.4%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127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1.9%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0.2%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28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2012/13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7,094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0.5%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 panose="020F0502020204030204" pitchFamily="34" charset="0"/>
                        </a:rPr>
                        <a:t>1,973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 panose="020F0502020204030204" pitchFamily="34" charset="0"/>
                        </a:rPr>
                        <a:t>27.8%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0.5%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0.8%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4,854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68.4%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129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1.8%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0.2%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28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2013/14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7,229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0.4%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2,034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28.1%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0.5%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0.9%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4,926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68.1%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128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1.8%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 panose="020F0502020204030204" pitchFamily="34" charset="0"/>
                        </a:rPr>
                        <a:t>0.2%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28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2014/15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7,524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0.6%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2,174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28.9%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0.4%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 panose="020F0502020204030204" pitchFamily="34" charset="0"/>
                        </a:rPr>
                        <a:t>0.9%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 panose="020F0502020204030204" pitchFamily="34" charset="0"/>
                        </a:rPr>
                        <a:t>5,071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 panose="020F0502020204030204" pitchFamily="34" charset="0"/>
                        </a:rPr>
                        <a:t>67.4%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 panose="020F0502020204030204" pitchFamily="34" charset="0"/>
                        </a:rPr>
                        <a:t>129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 panose="020F0502020204030204" pitchFamily="34" charset="0"/>
                        </a:rPr>
                        <a:t>1.7%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 panose="020F0502020204030204" pitchFamily="34" charset="0"/>
                        </a:rPr>
                        <a:t>0.1%</a:t>
                      </a:r>
                    </a:p>
                  </a:txBody>
                  <a:tcPr marL="8402" marR="8402" marT="84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8632838"/>
              </p:ext>
            </p:extLst>
          </p:nvPr>
        </p:nvGraphicFramePr>
        <p:xfrm>
          <a:off x="6427050" y="4800600"/>
          <a:ext cx="2082801" cy="1129506"/>
        </p:xfrm>
        <a:graphic>
          <a:graphicData uri="http://schemas.openxmlformats.org/drawingml/2006/table">
            <a:tbl>
              <a:tblPr/>
              <a:tblGrid>
                <a:gridCol w="713288"/>
                <a:gridCol w="862286"/>
                <a:gridCol w="507227"/>
              </a:tblGrid>
              <a:tr h="3198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 panose="020F0502020204030204" pitchFamily="34" charset="0"/>
                        </a:rPr>
                        <a:t>Year (Oct.)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 panose="020F0502020204030204" pitchFamily="34" charset="0"/>
                        </a:rPr>
                        <a:t>Economically Disadvantaged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% 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2010/11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1,385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20.9%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2011/12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1,395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20.7%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2012/13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1,435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20.2%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2013/14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1,387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19.2%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2014/15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Calibri" panose="020F0502020204030204" pitchFamily="34" charset="0"/>
                        </a:rPr>
                        <a:t>1,410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Calibri" panose="020F0502020204030204" pitchFamily="34" charset="0"/>
                        </a:rPr>
                        <a:t>18.7%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3242195"/>
              </p:ext>
            </p:extLst>
          </p:nvPr>
        </p:nvGraphicFramePr>
        <p:xfrm>
          <a:off x="1447800" y="4572000"/>
          <a:ext cx="4343400" cy="2364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4"/>
          <p:cNvSpPr>
            <a:spLocks noGrp="1"/>
          </p:cNvSpPr>
          <p:nvPr>
            <p:ph type="title"/>
          </p:nvPr>
        </p:nvSpPr>
        <p:spPr>
          <a:xfrm>
            <a:off x="876300" y="152400"/>
            <a:ext cx="7886700" cy="457200"/>
          </a:xfrm>
        </p:spPr>
        <p:txBody>
          <a:bodyPr/>
          <a:lstStyle/>
          <a:p>
            <a:r>
              <a:rPr lang="en-US" altLang="en-US" dirty="0" smtClean="0"/>
              <a:t>Ten Year Forecast</a:t>
            </a:r>
          </a:p>
        </p:txBody>
      </p:sp>
      <p:sp>
        <p:nvSpPr>
          <p:cNvPr id="111619" name="Text Placeholder 1"/>
          <p:cNvSpPr>
            <a:spLocks noGrp="1"/>
          </p:cNvSpPr>
          <p:nvPr>
            <p:ph type="body" idx="13"/>
          </p:nvPr>
        </p:nvSpPr>
        <p:spPr bwMode="auto">
          <a:xfrm>
            <a:off x="990600" y="533400"/>
            <a:ext cx="7886700" cy="38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By Grade Level</a:t>
            </a:r>
          </a:p>
        </p:txBody>
      </p:sp>
      <p:sp>
        <p:nvSpPr>
          <p:cNvPr id="111620" name="TextBox 8"/>
          <p:cNvSpPr txBox="1">
            <a:spLocks noChangeArrowheads="1"/>
          </p:cNvSpPr>
          <p:nvPr/>
        </p:nvSpPr>
        <p:spPr bwMode="auto">
          <a:xfrm>
            <a:off x="6457950" y="3867150"/>
            <a:ext cx="2528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</a:rPr>
              <a:t>*Yellow box = largest grade per year</a:t>
            </a:r>
          </a:p>
          <a:p>
            <a:pPr algn="r" eaLnBrk="1" hangingPunct="1"/>
            <a:r>
              <a:rPr lang="en-US" altLang="en-US" sz="1000" dirty="0">
                <a:solidFill>
                  <a:srgbClr val="000000"/>
                </a:solidFill>
                <a:latin typeface="Calibri" panose="020F0502020204030204" pitchFamily="34" charset="0"/>
              </a:rPr>
              <a:t>*Green box = second largest grade per year</a:t>
            </a:r>
          </a:p>
        </p:txBody>
      </p:sp>
      <p:sp>
        <p:nvSpPr>
          <p:cNvPr id="111621" name="Slide Number Placeholder 3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9C69ECD-F831-403A-95B2-63DBDDC79739}" type="slidenum">
              <a:rPr lang="en-US" altLang="en-US" smtClean="0">
                <a:solidFill>
                  <a:srgbClr val="898989"/>
                </a:solidFill>
              </a:rPr>
              <a:pPr/>
              <a:t>24</a:t>
            </a:fld>
            <a:endParaRPr lang="en-US" altLang="en-US" dirty="0" smtClean="0">
              <a:solidFill>
                <a:srgbClr val="898989"/>
              </a:solidFill>
            </a:endParaRPr>
          </a:p>
        </p:txBody>
      </p:sp>
      <p:sp>
        <p:nvSpPr>
          <p:cNvPr id="111622" name="TextBox 6"/>
          <p:cNvSpPr txBox="1">
            <a:spLocks noChangeArrowheads="1"/>
          </p:cNvSpPr>
          <p:nvPr/>
        </p:nvSpPr>
        <p:spPr bwMode="auto">
          <a:xfrm>
            <a:off x="2209800" y="4343400"/>
            <a:ext cx="59436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Boerne ISD will reach 8,000 students by 2016 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year growth </a:t>
            </a:r>
            <a:r>
              <a:rPr lang="en-US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 1,764 students</a:t>
            </a:r>
            <a:endParaRPr lang="en-US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2019/20 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enrollment = </a:t>
            </a:r>
            <a:r>
              <a:rPr lang="en-US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9,288 students</a:t>
            </a:r>
            <a:endParaRPr lang="en-US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year growth </a:t>
            </a:r>
            <a:r>
              <a:rPr lang="en-US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4,161 students</a:t>
            </a:r>
            <a:endParaRPr lang="en-US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2024/25 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enrollment </a:t>
            </a:r>
            <a:r>
              <a:rPr lang="en-US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11,685 students</a:t>
            </a:r>
            <a:endParaRPr lang="en-US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214252"/>
              </p:ext>
            </p:extLst>
          </p:nvPr>
        </p:nvGraphicFramePr>
        <p:xfrm>
          <a:off x="152392" y="1142995"/>
          <a:ext cx="8834444" cy="2770559"/>
        </p:xfrm>
        <a:graphic>
          <a:graphicData uri="http://schemas.openxmlformats.org/drawingml/2006/table">
            <a:tbl>
              <a:tblPr/>
              <a:tblGrid>
                <a:gridCol w="685667"/>
                <a:gridCol w="466254"/>
                <a:gridCol w="466254"/>
                <a:gridCol w="466254"/>
                <a:gridCol w="466254"/>
                <a:gridCol w="466254"/>
                <a:gridCol w="466254"/>
                <a:gridCol w="466254"/>
                <a:gridCol w="466254"/>
                <a:gridCol w="466254"/>
                <a:gridCol w="466254"/>
                <a:gridCol w="466254"/>
                <a:gridCol w="466254"/>
                <a:gridCol w="466254"/>
                <a:gridCol w="466254"/>
                <a:gridCol w="499775"/>
                <a:gridCol w="560723"/>
                <a:gridCol w="560723"/>
              </a:tblGrid>
              <a:tr h="3467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Year (Oct.)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EE/PK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K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1st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2nd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3rd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4th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5th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6th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7th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8th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9th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10th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11th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12th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 Growth 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 % Growth 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1584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2010/11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412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459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422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456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501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556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544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532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545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541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595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532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495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6,639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2011/12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408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439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464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457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475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510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575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581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563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573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561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582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513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6,753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1.7%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2012/13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452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445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480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524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488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544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557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605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603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622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575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572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557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7,094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341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5.0%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2013/14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443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477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455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532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535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525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568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592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634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655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619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556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553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7,229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135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1.9%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2014/15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522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515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522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509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576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598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564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589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629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689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630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580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541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7,524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295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4.1%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584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2015/16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545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574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547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573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530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623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640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599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620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690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682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618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557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7,858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334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4.4%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1584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2016/17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567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591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618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603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609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570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671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676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634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676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680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666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602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8,223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365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4.6%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1584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2017/18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593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611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625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660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628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650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612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716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716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694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662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658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648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8,533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310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3.8%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1584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2018/19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621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641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645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667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702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677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698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652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757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784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684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655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639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8,882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349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4.1%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1584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2019/20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663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670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672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689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706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755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727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743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690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831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772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670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640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9,288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406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4.6%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1584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2020/21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703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714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707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714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728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757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811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775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786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759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817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756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651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9,738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450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4.8%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1584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2021/22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741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760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748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751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749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779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814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865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820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866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749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802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735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10,239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501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5.1%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1584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2022/23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779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794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794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784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787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794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837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868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916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901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853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736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781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10,684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445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4.3%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1584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2023/24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814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833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826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832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818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829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853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893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919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1,008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887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838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716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11,126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442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4.1%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1584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2024/25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861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870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868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864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865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859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891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910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945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1,011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994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871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816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11,685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559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5.0%</a:t>
                      </a:r>
                    </a:p>
                  </a:txBody>
                  <a:tcPr marL="9190" marR="9190" marT="9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4"/>
          <p:cNvSpPr>
            <a:spLocks noGrp="1"/>
          </p:cNvSpPr>
          <p:nvPr>
            <p:ph type="title"/>
          </p:nvPr>
        </p:nvSpPr>
        <p:spPr>
          <a:xfrm>
            <a:off x="984250" y="76200"/>
            <a:ext cx="7886700" cy="457200"/>
          </a:xfrm>
        </p:spPr>
        <p:txBody>
          <a:bodyPr/>
          <a:lstStyle/>
          <a:p>
            <a:r>
              <a:rPr lang="en-US" altLang="en-US" smtClean="0"/>
              <a:t>Ten Year Forecast</a:t>
            </a:r>
          </a:p>
        </p:txBody>
      </p:sp>
      <p:sp>
        <p:nvSpPr>
          <p:cNvPr id="96259" name="Text Placeholder 1"/>
          <p:cNvSpPr>
            <a:spLocks noGrp="1"/>
          </p:cNvSpPr>
          <p:nvPr>
            <p:ph type="body" idx="13"/>
          </p:nvPr>
        </p:nvSpPr>
        <p:spPr bwMode="auto">
          <a:xfrm>
            <a:off x="990600" y="533400"/>
            <a:ext cx="7886700" cy="38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By Campus</a:t>
            </a: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627E7F0-7FB2-44B3-93FA-6C5E47C07656}" type="slidenum">
              <a:rPr lang="en-US" altLang="en-US" smtClean="0">
                <a:solidFill>
                  <a:srgbClr val="898989"/>
                </a:solidFill>
              </a:rPr>
              <a:pPr/>
              <a:t>25</a:t>
            </a:fld>
            <a:endParaRPr lang="en-US" altLang="en-US" smtClean="0">
              <a:solidFill>
                <a:srgbClr val="898989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750516"/>
              </p:ext>
            </p:extLst>
          </p:nvPr>
        </p:nvGraphicFramePr>
        <p:xfrm>
          <a:off x="231035" y="1219200"/>
          <a:ext cx="8681930" cy="3886194"/>
        </p:xfrm>
        <a:graphic>
          <a:graphicData uri="http://schemas.openxmlformats.org/drawingml/2006/table">
            <a:tbl>
              <a:tblPr/>
              <a:tblGrid>
                <a:gridCol w="1824166"/>
                <a:gridCol w="524619"/>
                <a:gridCol w="524619"/>
                <a:gridCol w="562336"/>
                <a:gridCol w="524619"/>
                <a:gridCol w="524619"/>
                <a:gridCol w="524619"/>
                <a:gridCol w="524619"/>
                <a:gridCol w="524619"/>
                <a:gridCol w="524619"/>
                <a:gridCol w="524619"/>
                <a:gridCol w="524619"/>
                <a:gridCol w="524619"/>
                <a:gridCol w="524619"/>
              </a:tblGrid>
              <a:tr h="2067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HISTORY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Current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ENROLLMENT PROJECTIONS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67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Campus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Capacity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2013/14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2014/15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2015/16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2016/17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2017/18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2018/19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2019/20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2020/21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2021/22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2022/23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2023/24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2024/25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1653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Cibolo Creek Elementary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750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730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781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697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745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773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813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863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911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966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1,022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1,086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1,160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3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err="1">
                          <a:effectLst/>
                          <a:latin typeface="Calibri" panose="020F0502020204030204" pitchFamily="34" charset="0"/>
                        </a:rPr>
                        <a:t>Curington</a:t>
                      </a:r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 Elementary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800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766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771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666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676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704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717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704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701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710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719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731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747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3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New Fabra Elementary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800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629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692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634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644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680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714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759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796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830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875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922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973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3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Fair Oaks Ranch Elementary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850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835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933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855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947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1,028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1,107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1,174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1,218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1,277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1,318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1,347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1,361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3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Kendall Elementary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750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660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689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600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606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642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662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715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757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805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858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926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1,006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3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ELEMENTARY TOTAL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3,950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3,620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3,866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3,452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3,618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3,827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4,013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4,215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4,383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4,588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4,792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5,012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5,247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  <a:tr h="1653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Elementary Absolute Growth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246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-414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166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209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186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202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168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205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204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220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235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1653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Elementary Percent Growth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1.69%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6.80%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-10.71%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4.81%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5.78%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4.86%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5.03%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3.99%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4.68%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4.45%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4.59%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4.69%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1653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Boerne Middle North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875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533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507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735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767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770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776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780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856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901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924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942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959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3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Boerne Middle South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1,250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693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711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1,124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1,214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1,274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1,331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1,380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1,516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1,598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1,697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1,723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1,787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3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MIDDLE SCHOOL TOTAL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2,125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1,226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1,218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1,859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1,981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2,044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2,107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2,160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2,372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2,499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2,621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2,665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2,746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  <a:tr h="1653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Middle School Absolute Growth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-8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641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122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212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127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122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1653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Middle School Percent Growth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1.49%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-0.65%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52.63%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6.56%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3.18%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3.08%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2.52%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9.81%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5.35%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4.88%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1.68%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3.04%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1653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Samuel V. Champion HS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1,750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1,398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1,440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1,522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1,594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1,652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1,740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1,848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1,946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2,070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2,157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2,308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2,465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3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Boerne HS 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1,300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985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1,000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1,025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1,030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1,010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1,022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1,065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1,037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1,082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1,114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1,141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1,227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3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HIGH SCHOOL TOTAL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3,050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2,383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2,440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2,547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2,624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2,662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2,762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2,913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2,983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3,152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3,271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3,449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3,692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  <a:tr h="1653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High School Absolute Growth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151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169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119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178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243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1653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High School Percent Growth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2.45%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2.39%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4.39%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3.02%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1.45%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3.76%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5.47%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2.40%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5.67%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3.78%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5.44%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7.05%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1653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DISTRICT TOTAL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9,125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7,229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7,524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7,858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8,223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8,533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8,882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9,288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9,738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10,239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10,684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11,126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Calibri" panose="020F0502020204030204" pitchFamily="34" charset="0"/>
                        </a:rPr>
                        <a:t>11,685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  <a:tr h="1653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District Absolute Growth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135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295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334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365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310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349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406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450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501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445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442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559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1653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District Percent Growth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1.9%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4.1%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4.4%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4.6%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3.8%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4.1%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4.6%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4.8%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5.1%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4.3%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4.1%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5.0%</a:t>
                      </a:r>
                    </a:p>
                  </a:txBody>
                  <a:tcPr marL="10336" marR="10336" marT="103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35523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Summary</a:t>
            </a:r>
          </a:p>
        </p:txBody>
      </p:sp>
      <p:sp>
        <p:nvSpPr>
          <p:cNvPr id="114691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 smtClean="0">
                <a:solidFill>
                  <a:srgbClr val="898989"/>
                </a:solidFill>
              </a:rPr>
              <a:t>26</a:t>
            </a:r>
            <a:endParaRPr lang="en-US" altLang="en-US" dirty="0" smtClean="0">
              <a:solidFill>
                <a:srgbClr val="898989"/>
              </a:solidFill>
            </a:endParaRPr>
          </a:p>
        </p:txBody>
      </p:sp>
      <p:sp>
        <p:nvSpPr>
          <p:cNvPr id="114692" name="Content Placeholder 4"/>
          <p:cNvSpPr>
            <a:spLocks noGrp="1"/>
          </p:cNvSpPr>
          <p:nvPr>
            <p:ph idx="1"/>
          </p:nvPr>
        </p:nvSpPr>
        <p:spPr bwMode="auto">
          <a:xfrm>
            <a:off x="1981200" y="1066800"/>
            <a:ext cx="6534150" cy="3733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1600" dirty="0" smtClean="0">
                <a:solidFill>
                  <a:srgbClr val="000000"/>
                </a:solidFill>
              </a:rPr>
              <a:t>Texas economy continues to be the strongest state economy in the country.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1600" dirty="0" smtClean="0">
                <a:solidFill>
                  <a:srgbClr val="000000"/>
                </a:solidFill>
              </a:rPr>
              <a:t>San Antonio will continue to be a leader in job and population growth due its strong housing market and diverse economy.</a:t>
            </a:r>
            <a:endParaRPr lang="en-US" altLang="en-US" sz="1600" dirty="0" smtClean="0"/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1600" dirty="0" smtClean="0"/>
              <a:t>Boerne ISD new home starts were over 650 units for the first time in more than 5 years.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1600" dirty="0" smtClean="0"/>
              <a:t>Vacant Developed Lot supply remains in a good position to sustain the    current start rate.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1600" dirty="0" smtClean="0"/>
              <a:t>BISD can expect an increase of approximately 1,764 students during the       next 5 years.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1600" dirty="0" smtClean="0"/>
              <a:t>2019/20 enrollment projection: 9,288 students.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1600" dirty="0" smtClean="0"/>
              <a:t>Boerne ISD is projected to have more than 11,600 students for the 2024/25 school year.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71800" y="6226472"/>
            <a:ext cx="3325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www.tdemographics.com</a:t>
            </a:r>
            <a:endParaRPr lang="en-US" sz="2400" dirty="0">
              <a:solidFill>
                <a:srgbClr val="00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000000"/>
                </a:solidFill>
              </a:rPr>
              <a:t>San Antonio New Home Ranking Report </a:t>
            </a:r>
          </a:p>
        </p:txBody>
      </p:sp>
      <p:sp>
        <p:nvSpPr>
          <p:cNvPr id="80899" name="Slide Number Placeholder 1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3A931CE-B0E0-44B9-8B8F-CB57E990D72E}" type="slidenum">
              <a:rPr lang="en-US" altLang="en-US" smtClean="0">
                <a:solidFill>
                  <a:srgbClr val="898989"/>
                </a:solidFill>
              </a:rPr>
              <a:pPr/>
              <a:t>3</a:t>
            </a:fld>
            <a:endParaRPr lang="en-US" altLang="en-US" dirty="0" smtClean="0">
              <a:solidFill>
                <a:srgbClr val="898989"/>
              </a:solidFill>
            </a:endParaRPr>
          </a:p>
        </p:txBody>
      </p:sp>
      <p:sp>
        <p:nvSpPr>
          <p:cNvPr id="80900" name="Text Placeholder 6"/>
          <p:cNvSpPr>
            <a:spLocks noGrp="1"/>
          </p:cNvSpPr>
          <p:nvPr>
            <p:ph type="body" idx="13"/>
          </p:nvPr>
        </p:nvSpPr>
        <p:spPr bwMode="auto">
          <a:xfrm>
            <a:off x="990600" y="533400"/>
            <a:ext cx="7886700" cy="38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ISD Ranked by Annual Closings – 4Q14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816927"/>
              </p:ext>
            </p:extLst>
          </p:nvPr>
        </p:nvGraphicFramePr>
        <p:xfrm>
          <a:off x="1219201" y="990600"/>
          <a:ext cx="6705599" cy="5052117"/>
        </p:xfrm>
        <a:graphic>
          <a:graphicData uri="http://schemas.openxmlformats.org/drawingml/2006/table">
            <a:tbl>
              <a:tblPr/>
              <a:tblGrid>
                <a:gridCol w="733186"/>
                <a:gridCol w="1909339"/>
                <a:gridCol w="1298351"/>
                <a:gridCol w="1298351"/>
                <a:gridCol w="733186"/>
                <a:gridCol w="733186"/>
              </a:tblGrid>
              <a:tr h="240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Rank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District Name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Annual Starts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Annual Closings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VDL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Future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240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Northside ISD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3,058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2,868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5,773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37,892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0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Comal ISD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1,537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1,289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2,918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22,040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0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Judson ISD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672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652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916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7,051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0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Schertz-Cibolo U City ISD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689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632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1,618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6,303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0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North East ISD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530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582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1,035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6,733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0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Boerne ISD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659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514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1,435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11,771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40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Braunfels ISD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561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513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831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8,593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0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Central ISD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551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734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4,546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0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Southwest ISD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310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320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620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5,585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0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Medina Valley ISD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338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315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542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11,542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0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Antonio ISD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2,362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0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Southside ISD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8,643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0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Navarro ISD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0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 San Antonio ISD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335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0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Harlandale ISD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0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Alamo Heights ISD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0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Marion ISD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0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Seguin ISD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233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938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0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Comfort ISD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0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Edgewood ISD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1456" marR="11456" marT="11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8839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New Housing Activity</a:t>
            </a:r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 bwMode="auto">
          <a:xfrm>
            <a:off x="2713186" y="5434993"/>
            <a:ext cx="5023307" cy="9541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400" dirty="0" smtClean="0">
                <a:solidFill>
                  <a:srgbClr val="000000"/>
                </a:solidFill>
              </a:rPr>
              <a:t>2014 starts were over 600 units for the first time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400" dirty="0" smtClean="0">
                <a:solidFill>
                  <a:srgbClr val="000000"/>
                </a:solidFill>
              </a:rPr>
              <a:t>Annual starts were up 51.8% over last year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400" dirty="0" smtClean="0">
                <a:solidFill>
                  <a:srgbClr val="000000"/>
                </a:solidFill>
              </a:rPr>
              <a:t>2014 closings were over 500 units for the first time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400" dirty="0" smtClean="0"/>
              <a:t>Inventory is in a good position to sustain the current closing rate</a:t>
            </a:r>
            <a:endParaRPr lang="en-US" alt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11"/>
          </p:nvPr>
        </p:nvSpPr>
        <p:spPr bwMode="auto">
          <a:xfrm>
            <a:off x="6392029" y="6356349"/>
            <a:ext cx="2057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D6A2482-33DA-443D-B8FC-C0D99419B895}" type="slidenum">
              <a:rPr lang="en-US" altLang="en-US" smtClean="0">
                <a:solidFill>
                  <a:srgbClr val="898989"/>
                </a:solidFill>
              </a:rPr>
              <a:pPr/>
              <a:t>4</a:t>
            </a:fld>
            <a:endParaRPr lang="en-US" altLang="en-US" dirty="0" smtClean="0">
              <a:solidFill>
                <a:srgbClr val="898989"/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400152"/>
              </p:ext>
            </p:extLst>
          </p:nvPr>
        </p:nvGraphicFramePr>
        <p:xfrm>
          <a:off x="2154708" y="1219200"/>
          <a:ext cx="6140262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853239" y="914400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Boerne ISD New Housing Activity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992859"/>
              </p:ext>
            </p:extLst>
          </p:nvPr>
        </p:nvGraphicFramePr>
        <p:xfrm>
          <a:off x="2209800" y="4114800"/>
          <a:ext cx="6030078" cy="1143000"/>
        </p:xfrm>
        <a:graphic>
          <a:graphicData uri="http://schemas.openxmlformats.org/drawingml/2006/table">
            <a:tbl>
              <a:tblPr/>
              <a:tblGrid>
                <a:gridCol w="577444"/>
                <a:gridCol w="529323"/>
                <a:gridCol w="493233"/>
                <a:gridCol w="589474"/>
                <a:gridCol w="541354"/>
                <a:gridCol w="589474"/>
                <a:gridCol w="589474"/>
                <a:gridCol w="505264"/>
                <a:gridCol w="529323"/>
                <a:gridCol w="532331"/>
                <a:gridCol w="553384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Starts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2011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2012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2013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2014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Closings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2011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2012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2013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2014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1Q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166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1Q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2Q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102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123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125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2Q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3Q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144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125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188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3Q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129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136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4Q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180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1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4Q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124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147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309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421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434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659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289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405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385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514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City of Boerne: Projected Housing and Population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D9CA327-8B69-4BB2-AF7F-C15054D685E8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0494682"/>
              </p:ext>
            </p:extLst>
          </p:nvPr>
        </p:nvGraphicFramePr>
        <p:xfrm>
          <a:off x="1676400" y="914400"/>
          <a:ext cx="73152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362200" y="5181600"/>
            <a:ext cx="57912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city of Boerne is anticipating 275 new homes starts this year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city anticipates reaching 400 starts a year when Esperanza, the Ranches at Creekside and Regent Park are all building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city predicts the population to grow by 680 people in 2015 due to new housing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Boerne anticipates the city’s population to add over 1,000 people each year by 2019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439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Residential Activity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Esperanza</a:t>
            </a:r>
            <a:endParaRPr lang="en-US" dirty="0"/>
          </a:p>
        </p:txBody>
      </p:sp>
      <p:sp>
        <p:nvSpPr>
          <p:cNvPr id="83974" name="Slide Number Placeholder 1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06D12D9-1002-43E3-9C0D-E58FF90E0EFF}" type="slidenum">
              <a:rPr lang="en-US" altLang="en-US" smtClean="0">
                <a:solidFill>
                  <a:srgbClr val="898989"/>
                </a:solidFill>
                <a:ea typeface="MS PGothic" panose="020B0600070205080204" pitchFamily="34" charset="-128"/>
              </a:rPr>
              <a:pPr eaLnBrk="1" hangingPunct="1"/>
              <a:t>6</a:t>
            </a:fld>
            <a:endParaRPr lang="en-US" altLang="en-US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66800" y="959566"/>
            <a:ext cx="6991350" cy="5572815"/>
            <a:chOff x="1438275" y="870738"/>
            <a:chExt cx="6991350" cy="557281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38275" y="870738"/>
              <a:ext cx="6991350" cy="5572815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</p:pic>
        <p:sp>
          <p:nvSpPr>
            <p:cNvPr id="6" name="Freeform 5"/>
            <p:cNvSpPr/>
            <p:nvPr/>
          </p:nvSpPr>
          <p:spPr>
            <a:xfrm>
              <a:off x="3410712" y="3505200"/>
              <a:ext cx="627338" cy="1557528"/>
            </a:xfrm>
            <a:custGeom>
              <a:avLst/>
              <a:gdLst>
                <a:gd name="connsiteX0" fmla="*/ 9144 w 795528"/>
                <a:gd name="connsiteY0" fmla="*/ 1481328 h 1975104"/>
                <a:gd name="connsiteX1" fmla="*/ 539496 w 795528"/>
                <a:gd name="connsiteY1" fmla="*/ 1481328 h 1975104"/>
                <a:gd name="connsiteX2" fmla="*/ 548640 w 795528"/>
                <a:gd name="connsiteY2" fmla="*/ 1975104 h 1975104"/>
                <a:gd name="connsiteX3" fmla="*/ 795528 w 795528"/>
                <a:gd name="connsiteY3" fmla="*/ 1965960 h 1975104"/>
                <a:gd name="connsiteX4" fmla="*/ 795528 w 795528"/>
                <a:gd name="connsiteY4" fmla="*/ 0 h 1975104"/>
                <a:gd name="connsiteX5" fmla="*/ 0 w 795528"/>
                <a:gd name="connsiteY5" fmla="*/ 0 h 1975104"/>
                <a:gd name="connsiteX6" fmla="*/ 9144 w 795528"/>
                <a:gd name="connsiteY6" fmla="*/ 1481328 h 197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5528" h="1975104">
                  <a:moveTo>
                    <a:pt x="9144" y="1481328"/>
                  </a:moveTo>
                  <a:lnTo>
                    <a:pt x="539496" y="1481328"/>
                  </a:lnTo>
                  <a:lnTo>
                    <a:pt x="548640" y="1975104"/>
                  </a:lnTo>
                  <a:lnTo>
                    <a:pt x="795528" y="1965960"/>
                  </a:lnTo>
                  <a:lnTo>
                    <a:pt x="795528" y="0"/>
                  </a:lnTo>
                  <a:lnTo>
                    <a:pt x="0" y="0"/>
                  </a:lnTo>
                  <a:lnTo>
                    <a:pt x="9144" y="1481328"/>
                  </a:lnTo>
                  <a:close/>
                </a:path>
              </a:pathLst>
            </a:cu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429000" y="4006965"/>
              <a:ext cx="6461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Phase I</a:t>
              </a:r>
              <a:endParaRPr lang="en-US" sz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 Placeholder 11"/>
          <p:cNvSpPr txBox="1">
            <a:spLocks/>
          </p:cNvSpPr>
          <p:nvPr/>
        </p:nvSpPr>
        <p:spPr>
          <a:xfrm>
            <a:off x="6734991" y="3756859"/>
            <a:ext cx="1828800" cy="2133600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400" b="1" dirty="0" smtClean="0">
                <a:solidFill>
                  <a:schemeClr val="bg1"/>
                </a:solidFill>
              </a:rPr>
              <a:t>Esperanza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 smtClean="0">
                <a:solidFill>
                  <a:schemeClr val="bg1"/>
                </a:solidFill>
              </a:rPr>
              <a:t>2,480 total lots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 smtClean="0">
                <a:solidFill>
                  <a:schemeClr val="bg1"/>
                </a:solidFill>
              </a:rPr>
              <a:t>1,240 acres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 smtClean="0">
                <a:solidFill>
                  <a:schemeClr val="bg1"/>
                </a:solidFill>
              </a:rPr>
              <a:t>700 acres for residential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 smtClean="0">
                <a:solidFill>
                  <a:schemeClr val="bg1"/>
                </a:solidFill>
              </a:rPr>
              <a:t>36 acres for school sites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Groundwork underway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217 lots in phase I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Absorption rates: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 smtClean="0">
                <a:solidFill>
                  <a:schemeClr val="bg1"/>
                </a:solidFill>
              </a:rPr>
              <a:t>0 in 2015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 smtClean="0">
                <a:solidFill>
                  <a:schemeClr val="bg1"/>
                </a:solidFill>
              </a:rPr>
              <a:t>75 in 2016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 smtClean="0">
                <a:solidFill>
                  <a:schemeClr val="bg1"/>
                </a:solidFill>
              </a:rPr>
              <a:t>150 in 2017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 smtClean="0">
                <a:solidFill>
                  <a:schemeClr val="bg1"/>
                </a:solidFill>
              </a:rPr>
              <a:t>300 by 2019</a:t>
            </a:r>
            <a:endParaRPr lang="en-US" sz="105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 smtClean="0">
                <a:solidFill>
                  <a:schemeClr val="bg1"/>
                </a:solidFill>
              </a:rPr>
              <a:t>Cibolo Creek Elementary</a:t>
            </a:r>
          </a:p>
        </p:txBody>
      </p:sp>
    </p:spTree>
    <p:extLst>
      <p:ext uri="{BB962C8B-B14F-4D97-AF65-F5344CB8AC3E}">
        <p14:creationId xmlns:p14="http://schemas.microsoft.com/office/powerpoint/2010/main" val="255432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728" r="5635" b="5985"/>
          <a:stretch/>
        </p:blipFill>
        <p:spPr>
          <a:xfrm>
            <a:off x="1133856" y="930274"/>
            <a:ext cx="6876288" cy="5747210"/>
          </a:xfrm>
          <a:prstGeom prst="rect">
            <a:avLst/>
          </a:prstGeom>
          <a:ln w="28575">
            <a:solidFill>
              <a:srgbClr val="0066CC"/>
            </a:solidFill>
          </a:ln>
        </p:spPr>
      </p:pic>
      <p:sp>
        <p:nvSpPr>
          <p:cNvPr id="6" name="Text Placeholder 5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Ranches at Creekside</a:t>
            </a:r>
            <a:endParaRPr lang="en-US" dirty="0"/>
          </a:p>
        </p:txBody>
      </p:sp>
      <p:sp>
        <p:nvSpPr>
          <p:cNvPr id="87050" name="TextBox 7"/>
          <p:cNvSpPr txBox="1">
            <a:spLocks noChangeArrowheads="1"/>
          </p:cNvSpPr>
          <p:nvPr/>
        </p:nvSpPr>
        <p:spPr bwMode="auto">
          <a:xfrm>
            <a:off x="1755775" y="4270375"/>
            <a:ext cx="8620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800" b="1" smtClean="0">
                <a:solidFill>
                  <a:prstClr val="white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Johnson Ranch</a:t>
            </a:r>
          </a:p>
          <a:p>
            <a:pPr algn="ctr"/>
            <a:r>
              <a:rPr lang="en-US" altLang="en-US" sz="800" b="1" smtClean="0">
                <a:solidFill>
                  <a:prstClr val="white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Elementary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330450" y="4111625"/>
            <a:ext cx="209550" cy="20161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Residential Activity</a:t>
            </a:r>
            <a:endParaRPr lang="en-US" dirty="0"/>
          </a:p>
        </p:txBody>
      </p:sp>
      <p:sp>
        <p:nvSpPr>
          <p:cNvPr id="87052" name="Slide Number Placeholder 1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8B4F204-6E8D-47E4-B44E-6A52BCD7B9B3}" type="slidenum">
              <a:rPr lang="en-US" altLang="en-US" smtClean="0">
                <a:solidFill>
                  <a:srgbClr val="898989"/>
                </a:solidFill>
                <a:ea typeface="MS PGothic" panose="020B0600070205080204" pitchFamily="34" charset="-128"/>
              </a:rPr>
              <a:pPr eaLnBrk="1" hangingPunct="1"/>
              <a:t>7</a:t>
            </a:fld>
            <a:endParaRPr lang="en-US" altLang="en-US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  <p:sp>
        <p:nvSpPr>
          <p:cNvPr id="27" name="Text Placeholder 11"/>
          <p:cNvSpPr txBox="1">
            <a:spLocks/>
          </p:cNvSpPr>
          <p:nvPr/>
        </p:nvSpPr>
        <p:spPr>
          <a:xfrm>
            <a:off x="628650" y="1293813"/>
            <a:ext cx="1892189" cy="1873250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400" b="1" dirty="0" smtClean="0">
                <a:solidFill>
                  <a:schemeClr val="bg1"/>
                </a:solidFill>
              </a:rPr>
              <a:t>Ranches at Creekside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868 total lots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Groundwork underway on Phase I &amp; II with 139 lots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Delivering 75 lots in May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Absorption rates: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40-45 in 2015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70-80 in 2016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Developer delivering 132 lots a year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Cibolo Creek Elementary </a:t>
            </a:r>
          </a:p>
        </p:txBody>
      </p:sp>
    </p:spTree>
    <p:extLst>
      <p:ext uri="{BB962C8B-B14F-4D97-AF65-F5344CB8AC3E}">
        <p14:creationId xmlns:p14="http://schemas.microsoft.com/office/powerpoint/2010/main" val="64394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Residential Activity 	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Trails of </a:t>
            </a:r>
            <a:r>
              <a:rPr lang="en-US" dirty="0" err="1" smtClean="0"/>
              <a:t>Herff</a:t>
            </a:r>
            <a:r>
              <a:rPr lang="en-US" dirty="0" smtClean="0"/>
              <a:t> Ranch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F50ED6D-4363-41AA-9692-8D8485DE1EC7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993" r="5356" b="5336"/>
          <a:stretch/>
        </p:blipFill>
        <p:spPr>
          <a:xfrm>
            <a:off x="1257300" y="914400"/>
            <a:ext cx="6629400" cy="5731670"/>
          </a:xfrm>
          <a:prstGeom prst="rect">
            <a:avLst/>
          </a:prstGeom>
          <a:ln w="28575">
            <a:solidFill>
              <a:srgbClr val="0066CC"/>
            </a:solidFill>
          </a:ln>
        </p:spPr>
      </p:pic>
      <p:sp>
        <p:nvSpPr>
          <p:cNvPr id="7" name="Text Placeholder 11"/>
          <p:cNvSpPr txBox="1">
            <a:spLocks/>
          </p:cNvSpPr>
          <p:nvPr/>
        </p:nvSpPr>
        <p:spPr>
          <a:xfrm>
            <a:off x="685800" y="3792426"/>
            <a:ext cx="1892189" cy="1617773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400" b="1" dirty="0" smtClean="0">
                <a:solidFill>
                  <a:schemeClr val="bg1"/>
                </a:solidFill>
              </a:rPr>
              <a:t>Trails of </a:t>
            </a:r>
            <a:r>
              <a:rPr lang="en-US" sz="1400" b="1" dirty="0" err="1" smtClean="0">
                <a:solidFill>
                  <a:schemeClr val="bg1"/>
                </a:solidFill>
              </a:rPr>
              <a:t>Herff</a:t>
            </a:r>
            <a:r>
              <a:rPr lang="en-US" sz="1400" b="1" dirty="0" smtClean="0">
                <a:solidFill>
                  <a:schemeClr val="bg1"/>
                </a:solidFill>
              </a:rPr>
              <a:t> Ranch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391 total lots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309 occupied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82 vacant developed lots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Absorption rates: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45 in 2015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25 in 2016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12 in 2017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Cibolo Creek Elementary </a:t>
            </a:r>
          </a:p>
        </p:txBody>
      </p:sp>
    </p:spTree>
    <p:extLst>
      <p:ext uri="{BB962C8B-B14F-4D97-AF65-F5344CB8AC3E}">
        <p14:creationId xmlns:p14="http://schemas.microsoft.com/office/powerpoint/2010/main" val="425047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Residential Activity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Woods of Boerne and Champion Heights in Boerne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F50ED6D-4363-41AA-9692-8D8485DE1EC7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6342" b="7900"/>
          <a:stretch/>
        </p:blipFill>
        <p:spPr>
          <a:xfrm>
            <a:off x="1295400" y="1014984"/>
            <a:ext cx="6553200" cy="5629314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 flipH="1">
            <a:off x="5257800" y="2967150"/>
            <a:ext cx="1447800" cy="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86000" y="3962400"/>
            <a:ext cx="1219200" cy="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1"/>
          <p:cNvSpPr txBox="1">
            <a:spLocks/>
          </p:cNvSpPr>
          <p:nvPr/>
        </p:nvSpPr>
        <p:spPr>
          <a:xfrm>
            <a:off x="801005" y="3034206"/>
            <a:ext cx="1905000" cy="1590870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400" b="1" dirty="0" smtClean="0">
                <a:solidFill>
                  <a:schemeClr val="bg1"/>
                </a:solidFill>
              </a:rPr>
              <a:t>Woods of Boerne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192 total lots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8 occupied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Absorption rates: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50 in 2015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50 in 2016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50 in 2017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$290K-$420K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Cibolo Creek Elementary </a:t>
            </a:r>
          </a:p>
        </p:txBody>
      </p:sp>
      <p:sp>
        <p:nvSpPr>
          <p:cNvPr id="8" name="Text Placeholder 11"/>
          <p:cNvSpPr txBox="1">
            <a:spLocks/>
          </p:cNvSpPr>
          <p:nvPr/>
        </p:nvSpPr>
        <p:spPr>
          <a:xfrm>
            <a:off x="6324600" y="1735125"/>
            <a:ext cx="1892189" cy="1837587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400" b="1" dirty="0" smtClean="0">
                <a:solidFill>
                  <a:schemeClr val="bg1"/>
                </a:solidFill>
              </a:rPr>
              <a:t>Champion Heights in Boerne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200 total lots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82 vacant developed lots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Absorption rates: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25 in 2015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25 in 2016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25 in 2017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$250K-$305K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</a:rPr>
              <a:t>Cibolo Creek Elementary </a:t>
            </a:r>
          </a:p>
        </p:txBody>
      </p:sp>
    </p:spTree>
    <p:extLst>
      <p:ext uri="{BB962C8B-B14F-4D97-AF65-F5344CB8AC3E}">
        <p14:creationId xmlns:p14="http://schemas.microsoft.com/office/powerpoint/2010/main" val="1566694187"/>
      </p:ext>
    </p:extLst>
  </p:cSld>
  <p:clrMapOvr>
    <a:masterClrMapping/>
  </p:clrMapOvr>
</p:sld>
</file>

<file path=ppt/theme/theme1.xml><?xml version="1.0" encoding="utf-8"?>
<a:theme xmlns:a="http://schemas.openxmlformats.org/drawingml/2006/main" name="1_Cover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D Template" id="{E22C7AB3-4D83-4889-B74D-FE2706063702}" vid="{463B99D8-0764-49B8-B20D-8AC321ABF25B}"/>
    </a:ext>
  </a:extLst>
</a:theme>
</file>

<file path=ppt/theme/theme10.xml><?xml version="1.0" encoding="utf-8"?>
<a:theme xmlns:a="http://schemas.openxmlformats.org/drawingml/2006/main" name="6_Housing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D Template" id="{E22C7AB3-4D83-4889-B74D-FE2706063702}" vid="{62BB109C-3634-402F-B5C5-ECF071D52C72}"/>
    </a:ext>
  </a:extLst>
</a:theme>
</file>

<file path=ppt/theme/theme11.xml><?xml version="1.0" encoding="utf-8"?>
<a:theme xmlns:a="http://schemas.openxmlformats.org/drawingml/2006/main" name="5_Housing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D Template" id="{E22C7AB3-4D83-4889-B74D-FE2706063702}" vid="{62BB109C-3634-402F-B5C5-ECF071D52C72}"/>
    </a:ext>
  </a:extLst>
</a:theme>
</file>

<file path=ppt/theme/theme12.xml><?xml version="1.0" encoding="utf-8"?>
<a:theme xmlns:a="http://schemas.openxmlformats.org/drawingml/2006/main" name="1_Student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D Template" id="{E22C7AB3-4D83-4889-B74D-FE2706063702}" vid="{76E79FBE-EAA1-4DC9-AE52-8BE07487BC5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conomy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D Template" id="{E22C7AB3-4D83-4889-B74D-FE2706063702}" vid="{154D0AD5-2E9F-45F7-BC00-A28455212799}"/>
    </a:ext>
  </a:extLst>
</a:theme>
</file>

<file path=ppt/theme/theme3.xml><?xml version="1.0" encoding="utf-8"?>
<a:theme xmlns:a="http://schemas.openxmlformats.org/drawingml/2006/main" name="Student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D Template" id="{E22C7AB3-4D83-4889-B74D-FE2706063702}" vid="{76E79FBE-EAA1-4DC9-AE52-8BE07487BC5A}"/>
    </a:ext>
  </a:extLst>
</a:theme>
</file>

<file path=ppt/theme/theme4.xml><?xml version="1.0" encoding="utf-8"?>
<a:theme xmlns:a="http://schemas.openxmlformats.org/drawingml/2006/main" name="Summary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D Template" id="{E22C7AB3-4D83-4889-B74D-FE2706063702}" vid="{8295A1E0-CC87-4A33-91C1-6EF145C258BF}"/>
    </a:ext>
  </a:extLst>
</a:theme>
</file>

<file path=ppt/theme/theme5.xml><?xml version="1.0" encoding="utf-8"?>
<a:theme xmlns:a="http://schemas.openxmlformats.org/drawingml/2006/main" name="Map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D Template" id="{E22C7AB3-4D83-4889-B74D-FE2706063702}" vid="{D435A98A-E10C-4358-8661-27E84DDDB7E6}"/>
    </a:ext>
  </a:extLst>
</a:theme>
</file>

<file path=ppt/theme/theme6.xml><?xml version="1.0" encoding="utf-8"?>
<a:theme xmlns:a="http://schemas.openxmlformats.org/drawingml/2006/main" name="School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D Template" id="{E22C7AB3-4D83-4889-B74D-FE2706063702}" vid="{6D67FB9C-03E4-410B-8FB6-E355EE5C4226}"/>
    </a:ext>
  </a:extLst>
</a:theme>
</file>

<file path=ppt/theme/theme7.xml><?xml version="1.0" encoding="utf-8"?>
<a:theme xmlns:a="http://schemas.openxmlformats.org/drawingml/2006/main" name="1_Summary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D Template" id="{E22C7AB3-4D83-4889-B74D-FE2706063702}" vid="{8295A1E0-CC87-4A33-91C1-6EF145C258BF}"/>
    </a:ext>
  </a:extLst>
</a:theme>
</file>

<file path=ppt/theme/theme8.xml><?xml version="1.0" encoding="utf-8"?>
<a:theme xmlns:a="http://schemas.openxmlformats.org/drawingml/2006/main" name="3_Housing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D Template" id="{E22C7AB3-4D83-4889-B74D-FE2706063702}" vid="{62BB109C-3634-402F-B5C5-ECF071D52C72}"/>
    </a:ext>
  </a:extLst>
</a:theme>
</file>

<file path=ppt/theme/theme9.xml><?xml version="1.0" encoding="utf-8"?>
<a:theme xmlns:a="http://schemas.openxmlformats.org/drawingml/2006/main" name="2_Summary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D Template" id="{E22C7AB3-4D83-4889-B74D-FE2706063702}" vid="{8295A1E0-CC87-4A33-91C1-6EF145C258BF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10171</TotalTime>
  <Words>2399</Words>
  <Application>Microsoft Office PowerPoint</Application>
  <PresentationFormat>On-screen Show (4:3)</PresentationFormat>
  <Paragraphs>1336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MS PGothic</vt:lpstr>
      <vt:lpstr>Arial</vt:lpstr>
      <vt:lpstr>Calibri</vt:lpstr>
      <vt:lpstr>Calibri Light</vt:lpstr>
      <vt:lpstr>Times New Roman</vt:lpstr>
      <vt:lpstr>1_Cover Slide</vt:lpstr>
      <vt:lpstr>Economy</vt:lpstr>
      <vt:lpstr>Students</vt:lpstr>
      <vt:lpstr>Summary</vt:lpstr>
      <vt:lpstr>Maps</vt:lpstr>
      <vt:lpstr>School</vt:lpstr>
      <vt:lpstr>1_Summary</vt:lpstr>
      <vt:lpstr>3_Housing</vt:lpstr>
      <vt:lpstr>2_Summary</vt:lpstr>
      <vt:lpstr>6_Housing</vt:lpstr>
      <vt:lpstr>5_Housing</vt:lpstr>
      <vt:lpstr>1_Students</vt:lpstr>
      <vt:lpstr>Boerne Independent School  District</vt:lpstr>
      <vt:lpstr>Economic Conditions – San Antonio MSA</vt:lpstr>
      <vt:lpstr>San Antonio New Home Ranking Report </vt:lpstr>
      <vt:lpstr>New Housing Activity</vt:lpstr>
      <vt:lpstr>City of Boerne: Projected Housing and Population</vt:lpstr>
      <vt:lpstr>Residential Activity</vt:lpstr>
      <vt:lpstr>Residential Activity</vt:lpstr>
      <vt:lpstr>Residential Activity  </vt:lpstr>
      <vt:lpstr>Residential Activity</vt:lpstr>
      <vt:lpstr>Residential Activity </vt:lpstr>
      <vt:lpstr>Residential Activity</vt:lpstr>
      <vt:lpstr>Residential Activity  </vt:lpstr>
      <vt:lpstr>Residential Activity </vt:lpstr>
      <vt:lpstr>Residential Activity </vt:lpstr>
      <vt:lpstr>Residential Activity </vt:lpstr>
      <vt:lpstr>Residential Activity </vt:lpstr>
      <vt:lpstr>Residential Activity  </vt:lpstr>
      <vt:lpstr>Residential Activity </vt:lpstr>
      <vt:lpstr>Residential Activity </vt:lpstr>
      <vt:lpstr>Residential Activity </vt:lpstr>
      <vt:lpstr>Future Development</vt:lpstr>
      <vt:lpstr>Possible Future Multi-Family </vt:lpstr>
      <vt:lpstr>Enrollment History</vt:lpstr>
      <vt:lpstr>Ten Year Forecast</vt:lpstr>
      <vt:lpstr>Ten Year Forecast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Trent Smith</dc:creator>
  <cp:lastModifiedBy>Trent Smith</cp:lastModifiedBy>
  <cp:revision>439</cp:revision>
  <cp:lastPrinted>2015-03-25T21:03:28Z</cp:lastPrinted>
  <dcterms:created xsi:type="dcterms:W3CDTF">2014-01-24T17:04:06Z</dcterms:created>
  <dcterms:modified xsi:type="dcterms:W3CDTF">2015-03-27T21:25:50Z</dcterms:modified>
</cp:coreProperties>
</file>