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Slab"/>
      <p:regular r:id="rId21"/>
      <p:bold r:id="rId22"/>
    </p:embeddedFon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Slab-bold.fntdata"/><Relationship Id="rId21" Type="http://schemas.openxmlformats.org/officeDocument/2006/relationships/font" Target="fonts/RobotoSlab-regular.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e91287ff88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e91287ff88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e91287ff88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e91287ff88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7646903fd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7646903fd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7646903fd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7646903fd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e91287ff88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e91287ff88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e91287ff88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e91287ff88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e91287ff88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e91287ff88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7646903fd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7646903fd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e91287ff88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e91287ff88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7646903f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7646903f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e91287ff8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e91287ff8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e91287ff88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e91287ff88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e91287ff88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e91287ff88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e91287ff8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e91287ff88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ignupgenius.com/go/805084DA4A92CA3F49-2023"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signupgenius.com/go/805084DA4A92CA3F49-20231" TargetMode="Externa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924650" y="614075"/>
            <a:ext cx="6809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300"/>
              <a:t>Fifth Grade </a:t>
            </a:r>
            <a:endParaRPr sz="3300"/>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t>Parent Orientation</a:t>
            </a:r>
            <a:endParaRPr/>
          </a:p>
          <a:p>
            <a:pPr indent="0" lvl="0" marL="0" rtl="0" algn="ctr">
              <a:spcBef>
                <a:spcPts val="0"/>
              </a:spcBef>
              <a:spcAft>
                <a:spcPts val="0"/>
              </a:spcAft>
              <a:buNone/>
            </a:pPr>
            <a:r>
              <a:rPr lang="en"/>
              <a:t>2023-2024</a:t>
            </a:r>
            <a:endParaRPr/>
          </a:p>
        </p:txBody>
      </p:sp>
      <p:pic>
        <p:nvPicPr>
          <p:cNvPr id="65" name="Google Shape;65;p13"/>
          <p:cNvPicPr preferRelativeResize="0"/>
          <p:nvPr/>
        </p:nvPicPr>
        <p:blipFill>
          <a:blip r:embed="rId3">
            <a:alphaModFix/>
          </a:blip>
          <a:stretch>
            <a:fillRect/>
          </a:stretch>
        </p:blipFill>
        <p:spPr>
          <a:xfrm>
            <a:off x="187500" y="3183375"/>
            <a:ext cx="1770200" cy="1770200"/>
          </a:xfrm>
          <a:prstGeom prst="rect">
            <a:avLst/>
          </a:prstGeom>
          <a:noFill/>
          <a:ln>
            <a:noFill/>
          </a:ln>
        </p:spPr>
      </p:pic>
      <p:pic>
        <p:nvPicPr>
          <p:cNvPr id="66" name="Google Shape;66;p13"/>
          <p:cNvPicPr preferRelativeResize="0"/>
          <p:nvPr/>
        </p:nvPicPr>
        <p:blipFill>
          <a:blip r:embed="rId4">
            <a:alphaModFix/>
          </a:blip>
          <a:stretch>
            <a:fillRect/>
          </a:stretch>
        </p:blipFill>
        <p:spPr>
          <a:xfrm>
            <a:off x="6937200" y="201875"/>
            <a:ext cx="1835100" cy="1835100"/>
          </a:xfrm>
          <a:prstGeom prst="rect">
            <a:avLst/>
          </a:prstGeom>
          <a:noFill/>
          <a:ln>
            <a:noFill/>
          </a:ln>
        </p:spPr>
      </p:pic>
      <p:pic>
        <p:nvPicPr>
          <p:cNvPr id="67" name="Google Shape;67;p13"/>
          <p:cNvPicPr preferRelativeResize="0"/>
          <p:nvPr/>
        </p:nvPicPr>
        <p:blipFill>
          <a:blip r:embed="rId5">
            <a:alphaModFix/>
          </a:blip>
          <a:stretch>
            <a:fillRect/>
          </a:stretch>
        </p:blipFill>
        <p:spPr>
          <a:xfrm>
            <a:off x="7522125" y="3466575"/>
            <a:ext cx="1457400" cy="1457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Dress Code</a:t>
            </a:r>
            <a:endParaRPr/>
          </a:p>
        </p:txBody>
      </p:sp>
      <p:sp>
        <p:nvSpPr>
          <p:cNvPr id="126" name="Google Shape;126;p2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1600">
                <a:latin typeface="Arial"/>
                <a:ea typeface="Arial"/>
                <a:cs typeface="Arial"/>
                <a:sym typeface="Arial"/>
              </a:rPr>
              <a:t>•	</a:t>
            </a:r>
            <a:r>
              <a:rPr lang="en" sz="1600">
                <a:latin typeface="Arial"/>
                <a:ea typeface="Arial"/>
                <a:cs typeface="Arial"/>
                <a:sym typeface="Arial"/>
              </a:rPr>
              <a:t>Hairstyles or designs that are disruptive or distracting to the school environment are prohibited (i.e. mohawks, rattails, patterns or shavings in the hair, or spikes). Color that is disruptive or distracting to the school environment is prohibited (i.e. colors other than natural hair colors).</a:t>
            </a:r>
            <a:endParaRPr sz="1600">
              <a:latin typeface="Arial"/>
              <a:ea typeface="Arial"/>
              <a:cs typeface="Arial"/>
              <a:sym typeface="Arial"/>
            </a:endParaRPr>
          </a:p>
          <a:p>
            <a:pPr indent="0" lvl="0" marL="0" rtl="0" algn="l">
              <a:lnSpc>
                <a:spcPct val="100000"/>
              </a:lnSpc>
              <a:spcBef>
                <a:spcPts val="0"/>
              </a:spcBef>
              <a:spcAft>
                <a:spcPts val="0"/>
              </a:spcAft>
              <a:buNone/>
            </a:pPr>
            <a:r>
              <a:rPr lang="en" sz="1600">
                <a:latin typeface="Arial"/>
                <a:ea typeface="Arial"/>
                <a:cs typeface="Arial"/>
                <a:sym typeface="Arial"/>
              </a:rPr>
              <a:t>• 	Shorts, skirts, skorts, or dresses must reach mid-thigh range or longer. Shorts of any style must have at least a 4 inch inseam. The same standard applies to slits or slashes in shorts, skirts or dresses. A shirt worn over leggings must meet length requirements for dresses.</a:t>
            </a:r>
            <a:endParaRPr sz="1600">
              <a:latin typeface="Arial"/>
              <a:ea typeface="Arial"/>
              <a:cs typeface="Arial"/>
              <a:sym typeface="Arial"/>
            </a:endParaRPr>
          </a:p>
          <a:p>
            <a:pPr indent="0" lvl="0" marL="0" rtl="0" algn="l">
              <a:lnSpc>
                <a:spcPct val="100000"/>
              </a:lnSpc>
              <a:spcBef>
                <a:spcPts val="0"/>
              </a:spcBef>
              <a:spcAft>
                <a:spcPts val="0"/>
              </a:spcAft>
              <a:buNone/>
            </a:pPr>
            <a:r>
              <a:rPr lang="en" sz="1600">
                <a:latin typeface="Arial"/>
                <a:ea typeface="Arial"/>
                <a:cs typeface="Arial"/>
                <a:sym typeface="Arial"/>
              </a:rPr>
              <a:t>• 	Shirts and dress tops must have straps and must be worn on the shoulders. Undergarments should not be visible. Midsection may not be exposed. Excessively large armholes are prohibited.</a:t>
            </a:r>
            <a:endParaRPr sz="1600">
              <a:latin typeface="Arial"/>
              <a:ea typeface="Arial"/>
              <a:cs typeface="Arial"/>
              <a:sym typeface="Arial"/>
            </a:endParaRPr>
          </a:p>
          <a:p>
            <a:pPr indent="0" lvl="0" marL="0" rtl="0" algn="l">
              <a:lnSpc>
                <a:spcPct val="100000"/>
              </a:lnSpc>
              <a:spcBef>
                <a:spcPts val="0"/>
              </a:spcBef>
              <a:spcAft>
                <a:spcPts val="0"/>
              </a:spcAft>
              <a:buNone/>
            </a:pPr>
            <a:r>
              <a:rPr lang="en" sz="1600">
                <a:latin typeface="Arial"/>
                <a:ea typeface="Arial"/>
                <a:cs typeface="Arial"/>
                <a:sym typeface="Arial"/>
              </a:rPr>
              <a:t>• 	No hats or hoods can be worn.</a:t>
            </a:r>
            <a:endParaRPr sz="16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Absences</a:t>
            </a:r>
            <a:endParaRPr/>
          </a:p>
        </p:txBody>
      </p:sp>
      <p:sp>
        <p:nvSpPr>
          <p:cNvPr id="132" name="Google Shape;132;p23"/>
          <p:cNvSpPr txBox="1"/>
          <p:nvPr>
            <p:ph idx="1" type="body"/>
          </p:nvPr>
        </p:nvSpPr>
        <p:spPr>
          <a:xfrm>
            <a:off x="387900" y="1489825"/>
            <a:ext cx="8368200" cy="20472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Font typeface="Arial"/>
              <a:buChar char="●"/>
            </a:pPr>
            <a:r>
              <a:rPr lang="en" sz="2000">
                <a:latin typeface="Arial"/>
                <a:ea typeface="Arial"/>
                <a:cs typeface="Arial"/>
                <a:sym typeface="Arial"/>
              </a:rPr>
              <a:t>Within three days of your child being absent, please send an email or note.  Without a note, the absence is considered unexcused. </a:t>
            </a:r>
            <a:r>
              <a:rPr lang="en" sz="2100">
                <a:latin typeface="Arial"/>
                <a:ea typeface="Arial"/>
                <a:cs typeface="Arial"/>
                <a:sym typeface="Arial"/>
              </a:rPr>
              <a:t> </a:t>
            </a:r>
            <a:endParaRPr sz="2100">
              <a:latin typeface="Arial"/>
              <a:ea typeface="Arial"/>
              <a:cs typeface="Arial"/>
              <a:sym typeface="Arial"/>
            </a:endParaRPr>
          </a:p>
          <a:p>
            <a:pPr indent="0" lvl="0" marL="0" rtl="0" algn="l">
              <a:spcBef>
                <a:spcPts val="0"/>
              </a:spcBef>
              <a:spcAft>
                <a:spcPts val="1200"/>
              </a:spcAft>
              <a:buNone/>
            </a:pPr>
            <a:r>
              <a:t/>
            </a:r>
            <a:endParaRPr/>
          </a:p>
        </p:txBody>
      </p:sp>
      <p:pic>
        <p:nvPicPr>
          <p:cNvPr id="133" name="Google Shape;133;p23"/>
          <p:cNvPicPr preferRelativeResize="0"/>
          <p:nvPr/>
        </p:nvPicPr>
        <p:blipFill>
          <a:blip r:embed="rId3">
            <a:alphaModFix/>
          </a:blip>
          <a:stretch>
            <a:fillRect/>
          </a:stretch>
        </p:blipFill>
        <p:spPr>
          <a:xfrm>
            <a:off x="7270276" y="148700"/>
            <a:ext cx="1485824" cy="1304750"/>
          </a:xfrm>
          <a:prstGeom prst="rect">
            <a:avLst/>
          </a:prstGeom>
          <a:noFill/>
          <a:ln>
            <a:noFill/>
          </a:ln>
        </p:spPr>
      </p:pic>
      <p:sp>
        <p:nvSpPr>
          <p:cNvPr id="134" name="Google Shape;134;p23"/>
          <p:cNvSpPr txBox="1"/>
          <p:nvPr/>
        </p:nvSpPr>
        <p:spPr>
          <a:xfrm>
            <a:off x="387900" y="2571750"/>
            <a:ext cx="7553400" cy="217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solidFill>
                  <a:schemeClr val="dk1"/>
                </a:solidFill>
                <a:latin typeface="Roboto"/>
                <a:ea typeface="Roboto"/>
                <a:cs typeface="Roboto"/>
                <a:sym typeface="Roboto"/>
              </a:rPr>
              <a:t>Volunteer Opportunities </a:t>
            </a:r>
            <a:endParaRPr sz="2900">
              <a:solidFill>
                <a:schemeClr val="dk1"/>
              </a:solidFill>
              <a:latin typeface="Roboto"/>
              <a:ea typeface="Roboto"/>
              <a:cs typeface="Roboto"/>
              <a:sym typeface="Roboto"/>
            </a:endParaRPr>
          </a:p>
          <a:p>
            <a:pPr indent="-355600" lvl="0" marL="457200" rtl="0" algn="l">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Room Parent</a:t>
            </a:r>
            <a:endParaRPr sz="2000">
              <a:solidFill>
                <a:schemeClr val="dk1"/>
              </a:solidFill>
              <a:latin typeface="Roboto"/>
              <a:ea typeface="Roboto"/>
              <a:cs typeface="Roboto"/>
              <a:sym typeface="Roboto"/>
            </a:endParaRPr>
          </a:p>
          <a:p>
            <a:pPr indent="-355600" lvl="0" marL="457200" rtl="0" algn="l">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Asst Room Parent</a:t>
            </a:r>
            <a:endParaRPr sz="2000">
              <a:solidFill>
                <a:schemeClr val="dk1"/>
              </a:solidFill>
              <a:latin typeface="Roboto"/>
              <a:ea typeface="Roboto"/>
              <a:cs typeface="Roboto"/>
              <a:sym typeface="Roboto"/>
            </a:endParaRPr>
          </a:p>
          <a:p>
            <a:pPr indent="-355600" lvl="0" marL="457200" rtl="0" algn="l">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Cub Crawl basket </a:t>
            </a:r>
            <a:endParaRPr sz="2000">
              <a:solidFill>
                <a:schemeClr val="dk1"/>
              </a:solidFill>
              <a:latin typeface="Roboto"/>
              <a:ea typeface="Roboto"/>
              <a:cs typeface="Roboto"/>
              <a:sym typeface="Roboto"/>
            </a:endParaRPr>
          </a:p>
          <a:p>
            <a:pPr indent="0" lvl="0" marL="457200" rtl="0" algn="l">
              <a:spcBef>
                <a:spcPts val="0"/>
              </a:spcBef>
              <a:spcAft>
                <a:spcPts val="0"/>
              </a:spcAft>
              <a:buNone/>
            </a:pPr>
            <a:r>
              <a:rPr lang="en" sz="2000">
                <a:solidFill>
                  <a:schemeClr val="dk1"/>
                </a:solidFill>
                <a:latin typeface="Roboto"/>
                <a:ea typeface="Roboto"/>
                <a:cs typeface="Roboto"/>
                <a:sym typeface="Roboto"/>
              </a:rPr>
              <a:t>Please speak to your child’s homeroom teacher if you are interested. </a:t>
            </a:r>
            <a:endParaRPr sz="2000">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Classroom</a:t>
            </a:r>
            <a:r>
              <a:rPr lang="en"/>
              <a:t> Volunteers: </a:t>
            </a:r>
            <a:endParaRPr/>
          </a:p>
        </p:txBody>
      </p:sp>
      <p:sp>
        <p:nvSpPr>
          <p:cNvPr id="140" name="Google Shape;140;p2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If you would like to help with being a room parent, assistant room parent or the class basket for Cub Crawl, please visit, </a:t>
            </a:r>
            <a:endParaRPr/>
          </a:p>
          <a:p>
            <a:pPr indent="0" lvl="0" marL="0" rtl="0" algn="l">
              <a:spcBef>
                <a:spcPts val="1200"/>
              </a:spcBef>
              <a:spcAft>
                <a:spcPts val="0"/>
              </a:spcAft>
              <a:buNone/>
            </a:pPr>
            <a:r>
              <a:rPr lang="en" u="sng">
                <a:solidFill>
                  <a:schemeClr val="hlink"/>
                </a:solidFill>
                <a:hlinkClick r:id="rId3"/>
              </a:rPr>
              <a:t>https://www.signupgenius.com/go/805084DA4A92CA3F49-2023</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41" name="Google Shape;141;p24"/>
          <p:cNvPicPr preferRelativeResize="0"/>
          <p:nvPr/>
        </p:nvPicPr>
        <p:blipFill>
          <a:blip r:embed="rId4">
            <a:alphaModFix/>
          </a:blip>
          <a:stretch>
            <a:fillRect/>
          </a:stretch>
        </p:blipFill>
        <p:spPr>
          <a:xfrm>
            <a:off x="6070250" y="2943575"/>
            <a:ext cx="1825575" cy="1825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Committee Volunteers</a:t>
            </a:r>
            <a:endParaRPr/>
          </a:p>
        </p:txBody>
      </p:sp>
      <p:sp>
        <p:nvSpPr>
          <p:cNvPr id="147" name="Google Shape;147;p2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If you would like to help with PTO and serve on a committee, please visit, </a:t>
            </a:r>
            <a:endParaRPr/>
          </a:p>
          <a:p>
            <a:pPr indent="0" lvl="0" marL="0" rtl="0" algn="l">
              <a:spcBef>
                <a:spcPts val="1200"/>
              </a:spcBef>
              <a:spcAft>
                <a:spcPts val="0"/>
              </a:spcAft>
              <a:buNone/>
            </a:pPr>
            <a:r>
              <a:rPr lang="en" u="sng">
                <a:solidFill>
                  <a:schemeClr val="hlink"/>
                </a:solidFill>
                <a:hlinkClick r:id="rId3"/>
              </a:rPr>
              <a:t>https://www.signupgenius.com/go/805084DA4A92CA3F49-20231</a:t>
            </a:r>
            <a:r>
              <a:rPr lang="en"/>
              <a:t> </a:t>
            </a:r>
            <a:endParaRPr/>
          </a:p>
          <a:p>
            <a:pPr indent="0" lvl="0" marL="0" rtl="0" algn="l">
              <a:spcBef>
                <a:spcPts val="1200"/>
              </a:spcBef>
              <a:spcAft>
                <a:spcPts val="1200"/>
              </a:spcAft>
              <a:buNone/>
            </a:pPr>
            <a:r>
              <a:t/>
            </a:r>
            <a:endParaRPr/>
          </a:p>
        </p:txBody>
      </p:sp>
      <p:pic>
        <p:nvPicPr>
          <p:cNvPr id="148" name="Google Shape;148;p25"/>
          <p:cNvPicPr preferRelativeResize="0"/>
          <p:nvPr/>
        </p:nvPicPr>
        <p:blipFill>
          <a:blip r:embed="rId4">
            <a:alphaModFix/>
          </a:blip>
          <a:stretch>
            <a:fillRect/>
          </a:stretch>
        </p:blipFill>
        <p:spPr>
          <a:xfrm>
            <a:off x="5616975" y="2571750"/>
            <a:ext cx="2143125" cy="2143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Upcoming Events</a:t>
            </a:r>
            <a:endParaRPr/>
          </a:p>
        </p:txBody>
      </p:sp>
      <p:sp>
        <p:nvSpPr>
          <p:cNvPr id="154" name="Google Shape;154;p2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lang="en" sz="2100"/>
              <a:t>Boerne Outdoor Academy (B.O.A.) - February 28-March 1</a:t>
            </a:r>
            <a:endParaRPr sz="2100"/>
          </a:p>
          <a:p>
            <a:pPr indent="-361950" lvl="0" marL="457200" rtl="0" algn="l">
              <a:spcBef>
                <a:spcPts val="0"/>
              </a:spcBef>
              <a:spcAft>
                <a:spcPts val="0"/>
              </a:spcAft>
              <a:buSzPts val="2100"/>
              <a:buChar char="●"/>
            </a:pPr>
            <a:r>
              <a:rPr lang="en" sz="2100"/>
              <a:t>Cub Crawl - October 27th</a:t>
            </a:r>
            <a:endParaRPr sz="2100"/>
          </a:p>
          <a:p>
            <a:pPr indent="-361950" lvl="0" marL="457200" rtl="0" algn="l">
              <a:spcBef>
                <a:spcPts val="0"/>
              </a:spcBef>
              <a:spcAft>
                <a:spcPts val="0"/>
              </a:spcAft>
              <a:buSzPts val="2100"/>
              <a:buChar char="●"/>
            </a:pPr>
            <a:r>
              <a:rPr lang="en" sz="2100"/>
              <a:t>Business Fair - Dec. 14th; more information to come, as we get closer</a:t>
            </a:r>
            <a:endParaRPr sz="2100"/>
          </a:p>
          <a:p>
            <a:pPr indent="-361950" lvl="0" marL="457200" rtl="0" algn="l">
              <a:spcBef>
                <a:spcPts val="0"/>
              </a:spcBef>
              <a:spcAft>
                <a:spcPts val="0"/>
              </a:spcAft>
              <a:buSzPts val="2100"/>
              <a:buChar char="●"/>
            </a:pPr>
            <a:r>
              <a:rPr lang="en" sz="2100"/>
              <a:t>5th Grade Promotion - May 23rd</a:t>
            </a:r>
            <a:endParaRPr sz="2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We’re so happy to get to work with your child and your family!</a:t>
            </a:r>
            <a:endParaRPr/>
          </a:p>
        </p:txBody>
      </p:sp>
      <p:sp>
        <p:nvSpPr>
          <p:cNvPr id="160" name="Google Shape;160;p2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t/>
            </a:r>
            <a:endParaRPr/>
          </a:p>
          <a:p>
            <a:pPr indent="0" lvl="0" marL="0" rtl="0" algn="ctr">
              <a:spcBef>
                <a:spcPts val="1200"/>
              </a:spcBef>
              <a:spcAft>
                <a:spcPts val="0"/>
              </a:spcAft>
              <a:buNone/>
            </a:pPr>
            <a:r>
              <a:t/>
            </a:r>
            <a:endParaRPr/>
          </a:p>
          <a:p>
            <a:pPr indent="0" lvl="0" marL="0" rtl="0" algn="ctr">
              <a:spcBef>
                <a:spcPts val="1200"/>
              </a:spcBef>
              <a:spcAft>
                <a:spcPts val="0"/>
              </a:spcAft>
              <a:buNone/>
            </a:pPr>
            <a:r>
              <a:rPr lang="en" sz="4600"/>
              <a:t>Questions???</a:t>
            </a:r>
            <a:br>
              <a:rPr lang="en" sz="4600"/>
            </a:br>
            <a:endParaRPr sz="4600"/>
          </a:p>
          <a:p>
            <a:pPr indent="0" lvl="0" marL="0" rtl="0" algn="l">
              <a:spcBef>
                <a:spcPts val="1200"/>
              </a:spcBef>
              <a:spcAft>
                <a:spcPts val="1200"/>
              </a:spcAft>
              <a:buNone/>
            </a:pPr>
            <a:r>
              <a:rPr lang="en"/>
              <a:t>Session 1:  5:30-5:55 p.m.</a:t>
            </a:r>
            <a:br>
              <a:rPr lang="en"/>
            </a:br>
            <a:r>
              <a:rPr lang="en"/>
              <a:t>Session 2:   6:00- 6:25 p.m.</a:t>
            </a:r>
            <a:endParaRPr/>
          </a:p>
        </p:txBody>
      </p:sp>
      <p:pic>
        <p:nvPicPr>
          <p:cNvPr id="161" name="Google Shape;161;p27"/>
          <p:cNvPicPr preferRelativeResize="0"/>
          <p:nvPr/>
        </p:nvPicPr>
        <p:blipFill>
          <a:blip r:embed="rId3">
            <a:alphaModFix/>
          </a:blip>
          <a:stretch>
            <a:fillRect/>
          </a:stretch>
        </p:blipFill>
        <p:spPr>
          <a:xfrm>
            <a:off x="6795675" y="2872025"/>
            <a:ext cx="2063775" cy="2063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Student’s Assignment Binder</a:t>
            </a:r>
            <a:endParaRPr/>
          </a:p>
        </p:txBody>
      </p:sp>
      <p:sp>
        <p:nvSpPr>
          <p:cNvPr id="73" name="Google Shape;73;p1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Yellow folder- Left Pocket - Homework/Return to School</a:t>
            </a:r>
            <a:endParaRPr>
              <a:latin typeface="Arial"/>
              <a:ea typeface="Arial"/>
              <a:cs typeface="Arial"/>
              <a:sym typeface="Arial"/>
            </a:endParaRPr>
          </a:p>
          <a:p>
            <a:pPr indent="0" lvl="0" marL="457200" rtl="0" algn="l">
              <a:spcBef>
                <a:spcPts val="0"/>
              </a:spcBef>
              <a:spcAft>
                <a:spcPts val="0"/>
              </a:spcAft>
              <a:buNone/>
            </a:pPr>
            <a:r>
              <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Yellow folder-Right Pocket – Graded Papers/Keep at Home</a:t>
            </a:r>
            <a:endParaRPr>
              <a:latin typeface="Arial"/>
              <a:ea typeface="Arial"/>
              <a:cs typeface="Arial"/>
              <a:sym typeface="Arial"/>
            </a:endParaRPr>
          </a:p>
          <a:p>
            <a:pPr indent="0" lvl="0" marL="457200" rtl="0" algn="l">
              <a:spcBef>
                <a:spcPts val="0"/>
              </a:spcBef>
              <a:spcAft>
                <a:spcPts val="0"/>
              </a:spcAft>
              <a:buNone/>
            </a:pPr>
            <a:r>
              <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Blue and Yellow Folders in the binder – ongoing classwork</a:t>
            </a:r>
            <a:endParaRPr>
              <a:latin typeface="Arial"/>
              <a:ea typeface="Arial"/>
              <a:cs typeface="Arial"/>
              <a:sym typeface="Arial"/>
            </a:endParaRPr>
          </a:p>
          <a:p>
            <a:pPr indent="0" lvl="0" marL="457200" rtl="0" algn="l">
              <a:spcBef>
                <a:spcPts val="0"/>
              </a:spcBef>
              <a:spcAft>
                <a:spcPts val="0"/>
              </a:spcAft>
              <a:buNone/>
            </a:pPr>
            <a:r>
              <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Travels with student between home and school daily</a:t>
            </a:r>
            <a:endParaRPr sz="2200"/>
          </a:p>
        </p:txBody>
      </p:sp>
      <p:pic>
        <p:nvPicPr>
          <p:cNvPr id="74" name="Google Shape;74;p14"/>
          <p:cNvPicPr preferRelativeResize="0"/>
          <p:nvPr/>
        </p:nvPicPr>
        <p:blipFill>
          <a:blip r:embed="rId3">
            <a:alphaModFix/>
          </a:blip>
          <a:stretch>
            <a:fillRect/>
          </a:stretch>
        </p:blipFill>
        <p:spPr>
          <a:xfrm>
            <a:off x="6743548" y="418900"/>
            <a:ext cx="1277349" cy="22760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Incentives</a:t>
            </a:r>
            <a:endParaRPr/>
          </a:p>
        </p:txBody>
      </p:sp>
      <p:sp>
        <p:nvSpPr>
          <p:cNvPr id="80" name="Google Shape;80;p1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This year we are implementing Cub Cash.  Your child can earn this for being an exemplary student, following directions, going above and beyond or just being helpful.  </a:t>
            </a:r>
            <a:endParaRPr/>
          </a:p>
          <a:p>
            <a:pPr indent="0" lvl="0" marL="0" rtl="0" algn="l">
              <a:spcBef>
                <a:spcPts val="1200"/>
              </a:spcBef>
              <a:spcAft>
                <a:spcPts val="1200"/>
              </a:spcAft>
              <a:buNone/>
            </a:pPr>
            <a:r>
              <a:rPr lang="en"/>
              <a:t>Students can “cash” it in for school wide rewards or keep it for the end of the year </a:t>
            </a:r>
            <a:r>
              <a:rPr lang="en"/>
              <a:t>auction</a:t>
            </a:r>
            <a:r>
              <a:rPr lang="en"/>
              <a:t> that is held in the classroom.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BISD Grading Policy</a:t>
            </a:r>
            <a:endParaRPr/>
          </a:p>
        </p:txBody>
      </p:sp>
      <p:sp>
        <p:nvSpPr>
          <p:cNvPr id="86" name="Google Shape;86;p1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400">
                <a:latin typeface="Arial"/>
                <a:ea typeface="Arial"/>
                <a:cs typeface="Arial"/>
                <a:sym typeface="Arial"/>
              </a:rPr>
              <a:t>A failing grade is anything below 70.  </a:t>
            </a:r>
            <a:endParaRPr b="1" sz="2400">
              <a:latin typeface="Arial"/>
              <a:ea typeface="Arial"/>
              <a:cs typeface="Arial"/>
              <a:sym typeface="Arial"/>
            </a:endParaRPr>
          </a:p>
          <a:p>
            <a:pPr indent="0" lvl="0" marL="0" rtl="0" algn="l">
              <a:spcBef>
                <a:spcPts val="0"/>
              </a:spcBef>
              <a:spcAft>
                <a:spcPts val="0"/>
              </a:spcAft>
              <a:buNone/>
            </a:pPr>
            <a:r>
              <a:rPr b="1" lang="en" sz="2400">
                <a:latin typeface="Arial"/>
                <a:ea typeface="Arial"/>
                <a:cs typeface="Arial"/>
                <a:sym typeface="Arial"/>
              </a:rPr>
              <a:t>Daily work and quizzes can be corrected for up to a 70.  The corrections need to be done at home and turned in by the due date listed. Students who fail a test will have an opportunity to make corrections after a reteach.</a:t>
            </a:r>
            <a:r>
              <a:rPr b="1" lang="en" sz="1400">
                <a:latin typeface="Arial"/>
                <a:ea typeface="Arial"/>
                <a:cs typeface="Arial"/>
                <a:sym typeface="Arial"/>
              </a:rPr>
              <a:t> </a:t>
            </a:r>
            <a:endParaRPr/>
          </a:p>
        </p:txBody>
      </p:sp>
      <p:pic>
        <p:nvPicPr>
          <p:cNvPr id="87" name="Google Shape;87;p16"/>
          <p:cNvPicPr preferRelativeResize="0"/>
          <p:nvPr/>
        </p:nvPicPr>
        <p:blipFill>
          <a:blip r:embed="rId3">
            <a:alphaModFix/>
          </a:blip>
          <a:stretch>
            <a:fillRect/>
          </a:stretch>
        </p:blipFill>
        <p:spPr>
          <a:xfrm>
            <a:off x="6427677" y="335024"/>
            <a:ext cx="1780051" cy="11894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Testing</a:t>
            </a:r>
            <a:endParaRPr/>
          </a:p>
        </p:txBody>
      </p:sp>
      <p:sp>
        <p:nvSpPr>
          <p:cNvPr id="93" name="Google Shape;93;p1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Istation/MAP testing</a:t>
            </a:r>
            <a:endParaRPr/>
          </a:p>
          <a:p>
            <a:pPr indent="-342900" lvl="0" marL="457200" rtl="0" algn="l">
              <a:spcBef>
                <a:spcPts val="0"/>
              </a:spcBef>
              <a:spcAft>
                <a:spcPts val="0"/>
              </a:spcAft>
              <a:buSzPts val="1800"/>
              <a:buChar char="●"/>
            </a:pPr>
            <a:r>
              <a:rPr lang="en"/>
              <a:t>District assessments</a:t>
            </a:r>
            <a:endParaRPr/>
          </a:p>
          <a:p>
            <a:pPr indent="-342900" lvl="0" marL="457200" rtl="0" algn="l">
              <a:spcBef>
                <a:spcPts val="0"/>
              </a:spcBef>
              <a:spcAft>
                <a:spcPts val="0"/>
              </a:spcAft>
              <a:buSzPts val="1800"/>
              <a:buChar char="●"/>
            </a:pPr>
            <a:r>
              <a:rPr lang="en"/>
              <a:t>STAAR testing: </a:t>
            </a:r>
            <a:endParaRPr/>
          </a:p>
          <a:p>
            <a:pPr indent="0" lvl="0" marL="457200" rtl="0" algn="l">
              <a:spcBef>
                <a:spcPts val="1200"/>
              </a:spcBef>
              <a:spcAft>
                <a:spcPts val="0"/>
              </a:spcAft>
              <a:buNone/>
            </a:pPr>
            <a:r>
              <a:rPr lang="en"/>
              <a:t>Reading- April 16th</a:t>
            </a:r>
            <a:endParaRPr/>
          </a:p>
          <a:p>
            <a:pPr indent="0" lvl="0" marL="457200" rtl="0" algn="l">
              <a:spcBef>
                <a:spcPts val="1200"/>
              </a:spcBef>
              <a:spcAft>
                <a:spcPts val="0"/>
              </a:spcAft>
              <a:buNone/>
            </a:pPr>
            <a:r>
              <a:rPr lang="en"/>
              <a:t>Science-April 23rd</a:t>
            </a:r>
            <a:endParaRPr/>
          </a:p>
          <a:p>
            <a:pPr indent="0" lvl="0" marL="457200" rtl="0" algn="l">
              <a:spcBef>
                <a:spcPts val="1200"/>
              </a:spcBef>
              <a:spcAft>
                <a:spcPts val="1200"/>
              </a:spcAft>
              <a:buNone/>
            </a:pPr>
            <a:r>
              <a:rPr lang="en"/>
              <a:t>Math- April 30th</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Skyward</a:t>
            </a:r>
            <a:endParaRPr/>
          </a:p>
        </p:txBody>
      </p:sp>
      <p:sp>
        <p:nvSpPr>
          <p:cNvPr id="99" name="Google Shape;99;p1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Font typeface="Arial"/>
              <a:buChar char="●"/>
            </a:pPr>
            <a:r>
              <a:rPr lang="en" sz="2100">
                <a:latin typeface="Arial"/>
                <a:ea typeface="Arial"/>
                <a:cs typeface="Arial"/>
                <a:sym typeface="Arial"/>
              </a:rPr>
              <a:t>Your password is the same from last year.  </a:t>
            </a:r>
            <a:endParaRPr sz="2100">
              <a:latin typeface="Arial"/>
              <a:ea typeface="Arial"/>
              <a:cs typeface="Arial"/>
              <a:sym typeface="Arial"/>
            </a:endParaRPr>
          </a:p>
          <a:p>
            <a:pPr indent="0" lvl="0" marL="0" rtl="0" algn="l">
              <a:spcBef>
                <a:spcPts val="0"/>
              </a:spcBef>
              <a:spcAft>
                <a:spcPts val="0"/>
              </a:spcAft>
              <a:buNone/>
            </a:pPr>
            <a:r>
              <a:rPr lang="en" sz="2100">
                <a:latin typeface="Arial"/>
                <a:ea typeface="Arial"/>
                <a:cs typeface="Arial"/>
                <a:sym typeface="Arial"/>
              </a:rPr>
              <a:t>If you are experiencing any problems, please contact the office.</a:t>
            </a:r>
            <a:endParaRPr sz="2100">
              <a:latin typeface="Arial"/>
              <a:ea typeface="Arial"/>
              <a:cs typeface="Arial"/>
              <a:sym typeface="Arial"/>
            </a:endParaRPr>
          </a:p>
          <a:p>
            <a:pPr indent="0" lvl="0" marL="0" rtl="0" algn="l">
              <a:spcBef>
                <a:spcPts val="0"/>
              </a:spcBef>
              <a:spcAft>
                <a:spcPts val="0"/>
              </a:spcAft>
              <a:buNone/>
            </a:pPr>
            <a:r>
              <a:t/>
            </a:r>
            <a:endParaRPr sz="2100">
              <a:latin typeface="Arial"/>
              <a:ea typeface="Arial"/>
              <a:cs typeface="Arial"/>
              <a:sym typeface="Arial"/>
            </a:endParaRPr>
          </a:p>
          <a:p>
            <a:pPr indent="-361950" lvl="0" marL="457200" rtl="0" algn="l">
              <a:spcBef>
                <a:spcPts val="0"/>
              </a:spcBef>
              <a:spcAft>
                <a:spcPts val="0"/>
              </a:spcAft>
              <a:buSzPts val="2100"/>
              <a:buFont typeface="Arial"/>
              <a:buChar char="●"/>
            </a:pPr>
            <a:r>
              <a:rPr lang="en" sz="2100">
                <a:latin typeface="Arial"/>
                <a:ea typeface="Arial"/>
                <a:cs typeface="Arial"/>
                <a:sym typeface="Arial"/>
              </a:rPr>
              <a:t>Grades will be posted here</a:t>
            </a:r>
            <a:endParaRPr sz="2100">
              <a:latin typeface="Arial"/>
              <a:ea typeface="Arial"/>
              <a:cs typeface="Arial"/>
              <a:sym typeface="Arial"/>
            </a:endParaRPr>
          </a:p>
          <a:p>
            <a:pPr indent="0" lvl="0" marL="0" rtl="0" algn="l">
              <a:spcBef>
                <a:spcPts val="0"/>
              </a:spcBef>
              <a:spcAft>
                <a:spcPts val="0"/>
              </a:spcAft>
              <a:buNone/>
            </a:pPr>
            <a:r>
              <a:t/>
            </a:r>
            <a:endParaRPr sz="2100">
              <a:latin typeface="Arial"/>
              <a:ea typeface="Arial"/>
              <a:cs typeface="Arial"/>
              <a:sym typeface="Arial"/>
            </a:endParaRPr>
          </a:p>
          <a:p>
            <a:pPr indent="0" lvl="0" marL="0" rtl="0" algn="l">
              <a:spcBef>
                <a:spcPts val="0"/>
              </a:spcBef>
              <a:spcAft>
                <a:spcPts val="0"/>
              </a:spcAft>
              <a:buNone/>
            </a:pPr>
            <a:r>
              <a:t/>
            </a:r>
            <a:endParaRPr sz="2100">
              <a:latin typeface="Arial"/>
              <a:ea typeface="Arial"/>
              <a:cs typeface="Arial"/>
              <a:sym typeface="Arial"/>
            </a:endParaRPr>
          </a:p>
          <a:p>
            <a:pPr indent="-361950" lvl="0" marL="457200" rtl="0" algn="l">
              <a:spcBef>
                <a:spcPts val="0"/>
              </a:spcBef>
              <a:spcAft>
                <a:spcPts val="0"/>
              </a:spcAft>
              <a:buSzPts val="2100"/>
              <a:buFont typeface="Arial"/>
              <a:buChar char="●"/>
            </a:pPr>
            <a:r>
              <a:rPr lang="en" sz="2100">
                <a:latin typeface="Arial"/>
                <a:ea typeface="Arial"/>
                <a:cs typeface="Arial"/>
                <a:sym typeface="Arial"/>
              </a:rPr>
              <a:t>Keep updated if/when contact information changes</a:t>
            </a:r>
            <a:endParaRPr sz="2100">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Fifth Grade Information and Communication </a:t>
            </a:r>
            <a:endParaRPr/>
          </a:p>
        </p:txBody>
      </p:sp>
      <p:sp>
        <p:nvSpPr>
          <p:cNvPr id="105" name="Google Shape;105;p19"/>
          <p:cNvSpPr txBox="1"/>
          <p:nvPr>
            <p:ph idx="1" type="body"/>
          </p:nvPr>
        </p:nvSpPr>
        <p:spPr>
          <a:xfrm>
            <a:off x="520550" y="1309925"/>
            <a:ext cx="8368200" cy="3612600"/>
          </a:xfrm>
          <a:prstGeom prst="rect">
            <a:avLst/>
          </a:prstGeom>
          <a:ln cap="flat" cmpd="sng" w="9525">
            <a:solidFill>
              <a:srgbClr val="FFFF00"/>
            </a:solidFill>
            <a:prstDash val="solid"/>
            <a:round/>
            <a:headEnd len="sm" w="sm" type="none"/>
            <a:tailEnd len="sm" w="sm" type="none"/>
          </a:ln>
        </p:spPr>
        <p:txBody>
          <a:bodyPr anchorCtr="0" anchor="t" bIns="91425" lIns="91425" spcFirstLastPara="1" rIns="91425" wrap="square" tIns="91425">
            <a:noAutofit/>
          </a:bodyPr>
          <a:lstStyle/>
          <a:p>
            <a:pPr indent="-340995" lvl="0" marL="457200" rtl="0" algn="l">
              <a:lnSpc>
                <a:spcPct val="95000"/>
              </a:lnSpc>
              <a:spcBef>
                <a:spcPts val="0"/>
              </a:spcBef>
              <a:spcAft>
                <a:spcPts val="0"/>
              </a:spcAft>
              <a:buSzPts val="1770"/>
              <a:buChar char="●"/>
            </a:pPr>
            <a:r>
              <a:rPr lang="en" sz="1770"/>
              <a:t>Newsletter is sent home via email every Friday</a:t>
            </a:r>
            <a:endParaRPr sz="1770"/>
          </a:p>
          <a:p>
            <a:pPr indent="-340995" lvl="0" marL="457200" rtl="0" algn="l">
              <a:lnSpc>
                <a:spcPct val="95000"/>
              </a:lnSpc>
              <a:spcBef>
                <a:spcPts val="0"/>
              </a:spcBef>
              <a:spcAft>
                <a:spcPts val="0"/>
              </a:spcAft>
              <a:buSzPts val="1770"/>
              <a:buChar char="●"/>
            </a:pPr>
            <a:r>
              <a:rPr lang="en" sz="1770"/>
              <a:t>Please make sure you signed up for Remind.  </a:t>
            </a:r>
            <a:r>
              <a:rPr b="1" lang="en" sz="1770"/>
              <a:t>Text the message @kcha87 </a:t>
            </a:r>
            <a:r>
              <a:rPr lang="en" sz="1770"/>
              <a:t>to the number 81010.  </a:t>
            </a:r>
            <a:endParaRPr sz="1770"/>
          </a:p>
          <a:p>
            <a:pPr indent="-340995" lvl="0" marL="457200" rtl="0" algn="l">
              <a:lnSpc>
                <a:spcPct val="95000"/>
              </a:lnSpc>
              <a:spcBef>
                <a:spcPts val="0"/>
              </a:spcBef>
              <a:spcAft>
                <a:spcPts val="0"/>
              </a:spcAft>
              <a:buSzPts val="1770"/>
              <a:buChar char="●"/>
            </a:pPr>
            <a:r>
              <a:rPr lang="en" sz="1770"/>
              <a:t>The newsletter can be accessed on teacher’s CCES teacher webpage</a:t>
            </a:r>
            <a:endParaRPr sz="1770"/>
          </a:p>
          <a:p>
            <a:pPr indent="-340995" lvl="0" marL="457200" rtl="0" algn="l">
              <a:lnSpc>
                <a:spcPct val="95000"/>
              </a:lnSpc>
              <a:spcBef>
                <a:spcPts val="0"/>
              </a:spcBef>
              <a:spcAft>
                <a:spcPts val="0"/>
              </a:spcAft>
              <a:buSzPts val="1770"/>
              <a:buChar char="●"/>
            </a:pPr>
            <a:r>
              <a:rPr lang="en" sz="1770"/>
              <a:t>Please review the information on the newsletter with your child so they stay up-to-date with class and campus happenings</a:t>
            </a:r>
            <a:endParaRPr sz="1770"/>
          </a:p>
          <a:p>
            <a:pPr indent="-340995" lvl="0" marL="457200" rtl="0" algn="l">
              <a:lnSpc>
                <a:spcPct val="95000"/>
              </a:lnSpc>
              <a:spcBef>
                <a:spcPts val="0"/>
              </a:spcBef>
              <a:spcAft>
                <a:spcPts val="0"/>
              </a:spcAft>
              <a:buSzPts val="1770"/>
              <a:buChar char="●"/>
            </a:pPr>
            <a:r>
              <a:rPr lang="en" sz="1770"/>
              <a:t>The yellow communication folder  should go home daily with their binder.  </a:t>
            </a:r>
            <a:endParaRPr sz="1770"/>
          </a:p>
          <a:p>
            <a:pPr indent="-340995" lvl="0" marL="457200" rtl="0" algn="l">
              <a:lnSpc>
                <a:spcPct val="95000"/>
              </a:lnSpc>
              <a:spcBef>
                <a:spcPts val="0"/>
              </a:spcBef>
              <a:spcAft>
                <a:spcPts val="0"/>
              </a:spcAft>
              <a:buSzPts val="1770"/>
              <a:buChar char="●"/>
            </a:pPr>
            <a:r>
              <a:rPr lang="en" sz="1770"/>
              <a:t>Succeed Math books- They will go home with every student at the beginning of each module and they are for you to work with your child at home.  It is extra practice and they do not need to be returned to school.  </a:t>
            </a:r>
            <a:endParaRPr sz="1770"/>
          </a:p>
        </p:txBody>
      </p:sp>
      <p:pic>
        <p:nvPicPr>
          <p:cNvPr id="106" name="Google Shape;106;p19"/>
          <p:cNvPicPr preferRelativeResize="0"/>
          <p:nvPr/>
        </p:nvPicPr>
        <p:blipFill>
          <a:blip r:embed="rId3">
            <a:alphaModFix/>
          </a:blip>
          <a:stretch>
            <a:fillRect/>
          </a:stretch>
        </p:blipFill>
        <p:spPr>
          <a:xfrm>
            <a:off x="7835700" y="3766925"/>
            <a:ext cx="689676" cy="12288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Birthdays</a:t>
            </a:r>
            <a:endParaRPr/>
          </a:p>
        </p:txBody>
      </p:sp>
      <p:sp>
        <p:nvSpPr>
          <p:cNvPr id="112" name="Google Shape;112;p2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lang="en" sz="2100"/>
              <a:t>We </a:t>
            </a:r>
            <a:r>
              <a:rPr lang="en" sz="2100"/>
              <a:t>love celebrating your kiddos special day with them!</a:t>
            </a:r>
            <a:endParaRPr sz="2100"/>
          </a:p>
          <a:p>
            <a:pPr indent="0" lvl="0" marL="457200" rtl="0" algn="l">
              <a:spcBef>
                <a:spcPts val="1200"/>
              </a:spcBef>
              <a:spcAft>
                <a:spcPts val="0"/>
              </a:spcAft>
              <a:buNone/>
            </a:pPr>
            <a:r>
              <a:t/>
            </a:r>
            <a:endParaRPr sz="2100"/>
          </a:p>
          <a:p>
            <a:pPr indent="-361950" lvl="0" marL="457200" rtl="0" algn="l">
              <a:spcBef>
                <a:spcPts val="1200"/>
              </a:spcBef>
              <a:spcAft>
                <a:spcPts val="0"/>
              </a:spcAft>
              <a:buSzPts val="2100"/>
              <a:buChar char="●"/>
            </a:pPr>
            <a:r>
              <a:rPr lang="en" sz="2100"/>
              <a:t>Please remember to send either napkins or paper towels along with the treat.   </a:t>
            </a:r>
            <a:endParaRPr sz="2100"/>
          </a:p>
          <a:p>
            <a:pPr indent="0" lvl="0" marL="457200" rtl="0" algn="l">
              <a:spcBef>
                <a:spcPts val="1200"/>
              </a:spcBef>
              <a:spcAft>
                <a:spcPts val="0"/>
              </a:spcAft>
              <a:buNone/>
            </a:pPr>
            <a:r>
              <a:t/>
            </a:r>
            <a:endParaRPr sz="2100"/>
          </a:p>
          <a:p>
            <a:pPr indent="-361950" lvl="0" marL="457200" rtl="0" algn="l">
              <a:spcBef>
                <a:spcPts val="1200"/>
              </a:spcBef>
              <a:spcAft>
                <a:spcPts val="0"/>
              </a:spcAft>
              <a:buSzPts val="2100"/>
              <a:buChar char="●"/>
            </a:pPr>
            <a:r>
              <a:rPr lang="en" sz="2100"/>
              <a:t>Treats must be store bought/individually wrapped</a:t>
            </a:r>
            <a:endParaRPr sz="2100"/>
          </a:p>
        </p:txBody>
      </p:sp>
      <p:pic>
        <p:nvPicPr>
          <p:cNvPr id="113" name="Google Shape;113;p20"/>
          <p:cNvPicPr preferRelativeResize="0"/>
          <p:nvPr/>
        </p:nvPicPr>
        <p:blipFill>
          <a:blip r:embed="rId3">
            <a:alphaModFix/>
          </a:blip>
          <a:stretch>
            <a:fillRect/>
          </a:stretch>
        </p:blipFill>
        <p:spPr>
          <a:xfrm>
            <a:off x="6804750" y="91900"/>
            <a:ext cx="2130700" cy="1418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Emergencies</a:t>
            </a:r>
            <a:endParaRPr/>
          </a:p>
        </p:txBody>
      </p:sp>
      <p:sp>
        <p:nvSpPr>
          <p:cNvPr id="119" name="Google Shape;119;p2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rPr lang="en" sz="4034"/>
              <a:t>For any changes in your child’s normal transportation or any urgent notifications, please contact the front office.</a:t>
            </a:r>
            <a:endParaRPr sz="4034"/>
          </a:p>
          <a:p>
            <a:pPr indent="0" lvl="0" marL="0" rtl="0" algn="l">
              <a:spcBef>
                <a:spcPts val="1200"/>
              </a:spcBef>
              <a:spcAft>
                <a:spcPts val="0"/>
              </a:spcAft>
              <a:buNone/>
            </a:pPr>
            <a:r>
              <a:t/>
            </a:r>
            <a:endParaRPr sz="4034"/>
          </a:p>
          <a:p>
            <a:pPr indent="0" lvl="0" marL="0" rtl="0" algn="l">
              <a:spcBef>
                <a:spcPts val="1200"/>
              </a:spcBef>
              <a:spcAft>
                <a:spcPts val="0"/>
              </a:spcAft>
              <a:buNone/>
            </a:pPr>
            <a:r>
              <a:rPr lang="en" sz="4034"/>
              <a:t>We sometimes are unable to check our emails or phone messages until the end of the day.  The office will get us the necessary information, to update your child.</a:t>
            </a:r>
            <a:endParaRPr sz="4034"/>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20" name="Google Shape;120;p21"/>
          <p:cNvPicPr preferRelativeResize="0"/>
          <p:nvPr/>
        </p:nvPicPr>
        <p:blipFill>
          <a:blip r:embed="rId3">
            <a:alphaModFix/>
          </a:blip>
          <a:stretch>
            <a:fillRect/>
          </a:stretch>
        </p:blipFill>
        <p:spPr>
          <a:xfrm>
            <a:off x="6469873" y="3721350"/>
            <a:ext cx="1541325" cy="1204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